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90" r:id="rId3"/>
    <p:sldId id="275" r:id="rId4"/>
    <p:sldId id="310" r:id="rId5"/>
    <p:sldId id="299" r:id="rId6"/>
    <p:sldId id="313" r:id="rId7"/>
    <p:sldId id="302" r:id="rId8"/>
    <p:sldId id="303" r:id="rId9"/>
    <p:sldId id="304" r:id="rId10"/>
    <p:sldId id="305" r:id="rId11"/>
    <p:sldId id="311" r:id="rId12"/>
    <p:sldId id="312" r:id="rId13"/>
    <p:sldId id="270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iorel Proteasa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6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90444B4-6321-4CD3-AFE1-641666AAC0C9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71E4E8B-BE88-446F-899A-7FECA81383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ED9B5-09A3-4D8D-BA38-58558C11BE41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8C632-39C2-4C1F-BCA7-4CD86C6785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EA313-7D63-431B-8489-0EE729340BEF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0D404-96FF-43AE-ABB6-15CC59E874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512F6-C731-4BB4-B927-5B2029926221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4A4F2-31A1-479B-B2B2-EECA84D6A2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A278A-816F-4777-A085-4BB0D5D96802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20DF9-F35F-4522-995A-658B88F9B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C27DC-4769-4665-AB3E-961F53AF850F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6EB31-32ED-4433-8416-A2EE797AA0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8B6DD-9E88-4C08-8F56-E24A755D766F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B208D-156E-4D40-A6E4-1EAF90C1AE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D57B9-C831-476C-8D3C-4C7FEF162121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B9AB3-84D3-45AB-95D7-8D892DBE6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C40ED-11A7-44FA-9CBE-4E1779F2A37A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76236-6D5A-4F7A-8975-44C09DBE34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E014D-EA92-445F-8398-95A729DC4891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451AA-4626-41C3-A0A9-F228D9CDD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206B6-5362-4525-8528-F191F3C04570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627D8-3424-46EF-8334-0C933EEAC6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0580D-772A-4ECA-AA29-56FAA9126D39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60575-9EB5-4CF5-B3CE-182CA030B8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24BFA5-51D9-424D-AB4F-27549B3EF026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DE9EDA-80F4-40CC-B739-C29B0ABB1F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hea.info/Uploads/(1)/Bologna%20Process%20Implementation%20Report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hea.info/Uploads/(1)/2012%20EHEA%20Mobility%20Strategy.pdf" TargetMode="External"/><Relationship Id="rId2" Type="http://schemas.openxmlformats.org/officeDocument/2006/relationships/hyperlink" Target="http://www.ehea.info/Uploads/(1)/Bucharest%20Communique%202012(1)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ologna-bucharest2012.ehea.info/background-documents.html" TargetMode="External"/><Relationship Id="rId4" Type="http://schemas.openxmlformats.org/officeDocument/2006/relationships/hyperlink" Target="http://www.ehea.info/Uploads/(1)/Bucharest%20BPF%20Statement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hea.info/" TargetMode="External"/><Relationship Id="rId2" Type="http://schemas.openxmlformats.org/officeDocument/2006/relationships/hyperlink" Target="http://bologna-bucharest2012.ehea.info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rchive.ehea.info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mailto:ligia.deca@ehea.inf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46313"/>
            <a:ext cx="7772400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Bucharest Ministerial Communique</a:t>
            </a:r>
            <a:br>
              <a:rPr lang="en-US" dirty="0" smtClean="0"/>
            </a:br>
            <a:r>
              <a:rPr lang="en-US" dirty="0" smtClean="0"/>
              <a:t>27 April 2012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0950" y="4724400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o-RO" dirty="0" smtClean="0"/>
              <a:t>Ligia Deca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o-RO" dirty="0" smtClean="0"/>
              <a:t>Coord</a:t>
            </a:r>
            <a:r>
              <a:rPr lang="en-US" dirty="0" err="1" smtClean="0"/>
              <a:t>i</a:t>
            </a:r>
            <a:r>
              <a:rPr lang="ro-RO" dirty="0" smtClean="0"/>
              <a:t>nator Bologna Follow-Up Group</a:t>
            </a:r>
            <a:r>
              <a:rPr lang="en-US" dirty="0" smtClean="0"/>
              <a:t> Secretariat</a:t>
            </a:r>
            <a:endParaRPr lang="ro-RO" dirty="0" smtClean="0"/>
          </a:p>
        </p:txBody>
      </p:sp>
      <p:pic>
        <p:nvPicPr>
          <p:cNvPr id="14339" name="Picture 4" descr="BP_Logo 4c copy_compress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188913"/>
            <a:ext cx="863600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68263"/>
            <a:ext cx="1416050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90850" y="44450"/>
            <a:ext cx="1436688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2" descr="logo MECT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58763"/>
            <a:ext cx="2020888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5463" y="463550"/>
            <a:ext cx="1978025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324975" cy="1143000"/>
          </a:xfrm>
        </p:spPr>
        <p:txBody>
          <a:bodyPr/>
          <a:lstStyle/>
          <a:p>
            <a:r>
              <a:rPr lang="en-US" sz="3600" b="1" smtClean="0"/>
              <a:t>“The European</a:t>
            </a:r>
            <a:r>
              <a:rPr lang="ro-RO" sz="3600" b="1" smtClean="0"/>
              <a:t> </a:t>
            </a:r>
            <a:r>
              <a:rPr lang="en-US" sz="3600" b="1" smtClean="0"/>
              <a:t>Higher Education Area</a:t>
            </a:r>
            <a:r>
              <a:rPr lang="ro-RO" sz="3600" b="1" smtClean="0"/>
              <a:t> </a:t>
            </a:r>
            <a:r>
              <a:rPr lang="en-US" sz="3600" b="1" smtClean="0"/>
              <a:t>in 2012:</a:t>
            </a:r>
            <a:r>
              <a:rPr lang="ro-RO" sz="3600" b="1" smtClean="0"/>
              <a:t> </a:t>
            </a:r>
            <a:r>
              <a:rPr lang="en-US" sz="3600" b="1" smtClean="0"/>
              <a:t>Bologna Process</a:t>
            </a:r>
            <a:r>
              <a:rPr lang="ro-RO" sz="3600" b="1" smtClean="0"/>
              <a:t> </a:t>
            </a:r>
            <a:r>
              <a:rPr lang="en-US" sz="3600" b="1" smtClean="0"/>
              <a:t>Implementation Report”</a:t>
            </a:r>
            <a:endParaRPr lang="en-US" sz="36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57338"/>
            <a:ext cx="8229600" cy="4884737"/>
          </a:xfrm>
        </p:spPr>
        <p:txBody>
          <a:bodyPr rtlCol="0">
            <a:normAutofit fontScale="775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The Bologna Process</a:t>
            </a:r>
            <a:r>
              <a:rPr lang="ro-RO" b="1" dirty="0" smtClean="0"/>
              <a:t>: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 smtClean="0"/>
              <a:t>Changed profoundly and irreversibly the structure of European higher education; 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 smtClean="0"/>
              <a:t>Facilitated academic progression through the “Bologna”</a:t>
            </a:r>
            <a:r>
              <a:rPr lang="ro-RO" sz="2800" dirty="0" smtClean="0"/>
              <a:t> </a:t>
            </a:r>
            <a:r>
              <a:rPr lang="en-US" sz="2800" dirty="0" smtClean="0"/>
              <a:t>instruments </a:t>
            </a:r>
            <a:r>
              <a:rPr lang="ro-RO" sz="2800" dirty="0" smtClean="0"/>
              <a:t>(ECTS, D</a:t>
            </a:r>
            <a:r>
              <a:rPr lang="en-US" sz="2800" dirty="0" err="1" smtClean="0"/>
              <a:t>iploma</a:t>
            </a:r>
            <a:r>
              <a:rPr lang="en-US" sz="2800" dirty="0" smtClean="0"/>
              <a:t> Supplement, Qualifications Frameworks</a:t>
            </a:r>
            <a:r>
              <a:rPr lang="ro-RO" sz="2800" dirty="0" smtClean="0"/>
              <a:t> etc.)</a:t>
            </a:r>
            <a:r>
              <a:rPr lang="en-US" sz="2800" dirty="0" smtClean="0"/>
              <a:t>;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 smtClean="0"/>
              <a:t>Facilitated student mobility</a:t>
            </a:r>
            <a:r>
              <a:rPr lang="ro-RO" sz="2800" dirty="0" smtClean="0"/>
              <a:t>;</a:t>
            </a:r>
            <a:endParaRPr lang="en-US" sz="28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 smtClean="0"/>
              <a:t>Was decisive in the set-up of a </a:t>
            </a:r>
            <a:r>
              <a:rPr lang="en-US" sz="2800" dirty="0" err="1" smtClean="0"/>
              <a:t>european</a:t>
            </a:r>
            <a:r>
              <a:rPr lang="en-US" sz="2800" dirty="0" smtClean="0"/>
              <a:t> framework for quality assurance (ESG, EQAR etc.).</a:t>
            </a:r>
            <a:endParaRPr lang="ro-RO" sz="2800" dirty="0" smtClean="0"/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ro-RO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Significant progress, but a lot to be done still</a:t>
            </a:r>
            <a:r>
              <a:rPr lang="ro-RO" dirty="0" smtClean="0"/>
              <a:t>. 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hlinkClick r:id="rId2"/>
              </a:rPr>
              <a:t>http://www.ehea.info/Uploads/%281%29/Bologna%20Process%20Implementation%20Report.pdf</a:t>
            </a:r>
            <a:endParaRPr lang="en-US" dirty="0" smtClean="0"/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bologna-bucharest2012.ehea.info/images/map_histo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41425"/>
            <a:ext cx="8986838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7092950" y="1700213"/>
            <a:ext cx="32400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97688" y="2781300"/>
          <a:ext cx="2246312" cy="3613150"/>
        </p:xfrm>
        <a:graphic>
          <a:graphicData uri="http://schemas.openxmlformats.org/drawingml/2006/table">
            <a:tbl>
              <a:tblPr>
                <a:tableStyleId>{72833802-FEF1-4C79-8D5D-14CF1EAF98D9}</a:tableStyleId>
              </a:tblPr>
              <a:tblGrid>
                <a:gridCol w="2246060"/>
              </a:tblGrid>
              <a:tr h="340505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 smtClean="0">
                          <a:effectLst/>
                        </a:rPr>
                        <a:t>1999</a:t>
                      </a:r>
                      <a:r>
                        <a:rPr lang="ro-RO" sz="1600" dirty="0" smtClean="0">
                          <a:effectLst/>
                        </a:rPr>
                        <a:t> - Bologna</a:t>
                      </a:r>
                      <a:endParaRPr lang="en-US" sz="1600" dirty="0">
                        <a:effectLst/>
                      </a:endParaRPr>
                    </a:p>
                  </a:txBody>
                  <a:tcPr marL="83320" marR="83320" marT="83320" marB="8332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505">
                <a:tc>
                  <a:txBody>
                    <a:bodyPr/>
                    <a:lstStyle/>
                    <a:p>
                      <a:pPr fontAlgn="base"/>
                      <a:r>
                        <a:rPr lang="ro-RO" sz="1600" dirty="0" smtClean="0">
                          <a:effectLst/>
                        </a:rPr>
                        <a:t>2001</a:t>
                      </a:r>
                      <a:r>
                        <a:rPr lang="ro-RO" sz="1600" baseline="0" dirty="0" smtClean="0">
                          <a:effectLst/>
                        </a:rPr>
                        <a:t> – </a:t>
                      </a:r>
                      <a:r>
                        <a:rPr lang="en-US" sz="1600" dirty="0" smtClean="0">
                          <a:effectLst/>
                        </a:rPr>
                        <a:t>Prague</a:t>
                      </a:r>
                      <a:endParaRPr lang="en-US" sz="1600" dirty="0">
                        <a:effectLst/>
                      </a:endParaRPr>
                    </a:p>
                  </a:txBody>
                  <a:tcPr marL="83320" marR="83320" marT="83320" marB="8332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6035">
                <a:tc>
                  <a:txBody>
                    <a:bodyPr/>
                    <a:lstStyle/>
                    <a:p>
                      <a:pPr fontAlgn="base"/>
                      <a:r>
                        <a:rPr lang="ro-RO" sz="1600" dirty="0" smtClean="0">
                          <a:effectLst/>
                        </a:rPr>
                        <a:t>2003</a:t>
                      </a:r>
                      <a:r>
                        <a:rPr lang="ro-RO" sz="1600" baseline="0" dirty="0" smtClean="0">
                          <a:effectLst/>
                        </a:rPr>
                        <a:t> – Berlin </a:t>
                      </a:r>
                      <a:endParaRPr lang="en-US" sz="1600" dirty="0">
                        <a:effectLst/>
                      </a:endParaRPr>
                    </a:p>
                  </a:txBody>
                  <a:tcPr marL="83320" marR="83320" marT="83320" marB="8332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505">
                <a:tc>
                  <a:txBody>
                    <a:bodyPr/>
                    <a:lstStyle/>
                    <a:p>
                      <a:pPr fontAlgn="base"/>
                      <a:r>
                        <a:rPr lang="ro-RO" sz="1600" dirty="0" smtClean="0">
                          <a:effectLst/>
                        </a:rPr>
                        <a:t>2005 – </a:t>
                      </a:r>
                      <a:r>
                        <a:rPr lang="en-US" sz="1600" dirty="0" smtClean="0">
                          <a:effectLst/>
                        </a:rPr>
                        <a:t>Bergen</a:t>
                      </a:r>
                      <a:endParaRPr lang="en-US" sz="1600" dirty="0">
                        <a:effectLst/>
                      </a:endParaRPr>
                    </a:p>
                  </a:txBody>
                  <a:tcPr marL="83320" marR="83320" marT="83320" marB="8332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505">
                <a:tc>
                  <a:txBody>
                    <a:bodyPr/>
                    <a:lstStyle/>
                    <a:p>
                      <a:pPr fontAlgn="base"/>
                      <a:r>
                        <a:rPr lang="ro-RO" sz="1600" dirty="0" smtClean="0">
                          <a:effectLst/>
                        </a:rPr>
                        <a:t>2007</a:t>
                      </a:r>
                      <a:r>
                        <a:rPr lang="ro-RO" sz="1600" baseline="0" dirty="0" smtClean="0">
                          <a:effectLst/>
                        </a:rPr>
                        <a:t> – </a:t>
                      </a:r>
                      <a:r>
                        <a:rPr lang="en-US" sz="1600" dirty="0" smtClean="0">
                          <a:effectLst/>
                        </a:rPr>
                        <a:t>Lon</a:t>
                      </a:r>
                      <a:r>
                        <a:rPr lang="ro-RO" sz="1600" dirty="0" smtClean="0">
                          <a:effectLst/>
                        </a:rPr>
                        <a:t>d</a:t>
                      </a:r>
                      <a:r>
                        <a:rPr lang="en-US" sz="1600" dirty="0" smtClean="0">
                          <a:effectLst/>
                        </a:rPr>
                        <a:t>on</a:t>
                      </a:r>
                      <a:endParaRPr lang="en-US" sz="1600" dirty="0">
                        <a:effectLst/>
                      </a:endParaRPr>
                    </a:p>
                  </a:txBody>
                  <a:tcPr marL="83320" marR="83320" marT="83320" marB="8332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42778">
                <a:tc>
                  <a:txBody>
                    <a:bodyPr/>
                    <a:lstStyle/>
                    <a:p>
                      <a:pPr fontAlgn="base"/>
                      <a:r>
                        <a:rPr lang="ro-RO" sz="1600" dirty="0" smtClean="0">
                          <a:effectLst/>
                        </a:rPr>
                        <a:t>2009 - </a:t>
                      </a:r>
                      <a:r>
                        <a:rPr lang="en-US" sz="1600" dirty="0" smtClean="0">
                          <a:effectLst/>
                        </a:rPr>
                        <a:t>Leuven/Louvain-la-</a:t>
                      </a:r>
                      <a:r>
                        <a:rPr lang="en-US" sz="1600" dirty="0" err="1" smtClean="0">
                          <a:effectLst/>
                        </a:rPr>
                        <a:t>Neuve</a:t>
                      </a:r>
                      <a:endParaRPr lang="en-US" sz="1600" dirty="0">
                        <a:effectLst/>
                      </a:endParaRPr>
                    </a:p>
                  </a:txBody>
                  <a:tcPr marL="83320" marR="83320" marT="83320" marB="8332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3434">
                <a:tc>
                  <a:txBody>
                    <a:bodyPr/>
                    <a:lstStyle/>
                    <a:p>
                      <a:pPr fontAlgn="base"/>
                      <a:r>
                        <a:rPr lang="ro-RO" sz="1600" dirty="0" smtClean="0">
                          <a:effectLst/>
                        </a:rPr>
                        <a:t>2010 - </a:t>
                      </a:r>
                      <a:r>
                        <a:rPr lang="en-US" sz="1600" dirty="0" smtClean="0">
                          <a:effectLst/>
                        </a:rPr>
                        <a:t>Budapest/Vienna</a:t>
                      </a:r>
                      <a:endParaRPr lang="en-US" sz="1600" dirty="0">
                        <a:effectLst/>
                      </a:endParaRPr>
                    </a:p>
                  </a:txBody>
                  <a:tcPr marL="83320" marR="83320" marT="83320" marB="8332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3434">
                <a:tc>
                  <a:txBody>
                    <a:bodyPr/>
                    <a:lstStyle/>
                    <a:p>
                      <a:pPr fontAlgn="base"/>
                      <a:r>
                        <a:rPr lang="ro-RO" sz="1600" dirty="0" smtClean="0">
                          <a:effectLst/>
                        </a:rPr>
                        <a:t>2012 – Buc</a:t>
                      </a:r>
                      <a:r>
                        <a:rPr lang="en-US" sz="1600" dirty="0" err="1" smtClean="0">
                          <a:effectLst/>
                        </a:rPr>
                        <a:t>harest</a:t>
                      </a:r>
                      <a:endParaRPr lang="en-US" sz="1600" dirty="0">
                        <a:effectLst/>
                      </a:endParaRPr>
                    </a:p>
                  </a:txBody>
                  <a:tcPr marL="83320" marR="83320" marT="83320" marB="8332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397" name="TextBox 5"/>
          <p:cNvSpPr txBox="1">
            <a:spLocks noChangeArrowheads="1"/>
          </p:cNvSpPr>
          <p:nvPr/>
        </p:nvSpPr>
        <p:spPr bwMode="auto">
          <a:xfrm>
            <a:off x="-138113" y="134938"/>
            <a:ext cx="9467851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>
                <a:latin typeface="Calibri" pitchFamily="34" charset="0"/>
              </a:rPr>
              <a:t>Ministerial Conferences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324975" cy="1143000"/>
          </a:xfrm>
        </p:spPr>
        <p:txBody>
          <a:bodyPr/>
          <a:lstStyle/>
          <a:p>
            <a:endParaRPr lang="en-US" sz="3600" smtClean="0"/>
          </a:p>
        </p:txBody>
      </p:sp>
      <p:pic>
        <p:nvPicPr>
          <p:cNvPr id="17410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350" y="79375"/>
            <a:ext cx="9137650" cy="643413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dirty="0" smtClean="0"/>
              <a:t>The Bucharest Ministerial Conference and Third Bologna Policy Forum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125538"/>
            <a:ext cx="8578850" cy="4525962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Main outcomes: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2"/>
              </a:rPr>
              <a:t>Bucharest Ministerial Conference Communique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3"/>
              </a:rPr>
              <a:t>EHEA ‘Mobility for better learning’ Strategy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4"/>
              </a:rPr>
              <a:t>Bologna Policy Forum Statement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Working group and stakeholder reports: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hlinkClick r:id="rId5"/>
              </a:rPr>
              <a:t>http://bologna-bucharest2012.ehea.info/background-documents.html</a:t>
            </a:r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r>
              <a:rPr lang="en-US" sz="4000" b="1" smtClean="0"/>
              <a:t>The Bucharest Communique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125538"/>
            <a:ext cx="8578850" cy="4525962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Main message</a:t>
            </a:r>
            <a:r>
              <a:rPr lang="ro-RO" b="1" dirty="0" smtClean="0"/>
              <a:t>:</a:t>
            </a:r>
            <a:r>
              <a:rPr lang="en-US" b="1" dirty="0" smtClean="0"/>
              <a:t> </a:t>
            </a:r>
            <a:r>
              <a:rPr lang="en-US" dirty="0" smtClean="0"/>
              <a:t>Higher education has a decisive contribution to overcoming the crisis and thus it should be regarded as an investment not an expenditure/ source of deficit.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o-RO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Three main European political objectives:</a:t>
            </a:r>
            <a:endParaRPr lang="ro-RO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provide </a:t>
            </a:r>
            <a:r>
              <a:rPr lang="en-US" dirty="0"/>
              <a:t>quality higher education for all, 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enhance </a:t>
            </a:r>
            <a:r>
              <a:rPr lang="en-US" dirty="0"/>
              <a:t>graduates’ </a:t>
            </a:r>
            <a:r>
              <a:rPr lang="en-US" dirty="0" smtClean="0"/>
              <a:t>employability,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strengthen </a:t>
            </a:r>
            <a:r>
              <a:rPr lang="en-US" dirty="0"/>
              <a:t>mobility as a means for better learning </a:t>
            </a:r>
            <a:r>
              <a:rPr lang="ro-RO" dirty="0" smtClean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Quality higher education for 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91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Increasing the diversity of the student body, reducing inequalities and provision of student support;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Monitoring the national strategies in the field of social dimension </a:t>
            </a:r>
            <a:r>
              <a:rPr lang="en-US" dirty="0"/>
              <a:t>(peer review);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Revising the</a:t>
            </a:r>
            <a:r>
              <a:rPr lang="ro-RO" dirty="0" smtClean="0"/>
              <a:t> ESG;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Promotion of a student centered approach to learning (SCL);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European dialogue on financing and governance of higher education.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Enhance graduates’ employability</a:t>
            </a:r>
            <a:endParaRPr lang="en-US" b="1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Using </a:t>
            </a:r>
            <a:r>
              <a:rPr lang="en-US" b="1" dirty="0" smtClean="0"/>
              <a:t>learning outcomes </a:t>
            </a:r>
            <a:r>
              <a:rPr lang="en-US" dirty="0" smtClean="0"/>
              <a:t>as the fundamental glue to make the Bologna tools ensemble work (ECTS, DS, QF, QA </a:t>
            </a:r>
            <a:r>
              <a:rPr lang="en-US" dirty="0" smtClean="0">
                <a:sym typeface="Wingdings" pitchFamily="2" charset="2"/>
              </a:rPr>
              <a:t>)</a:t>
            </a:r>
            <a:r>
              <a:rPr lang="en-US" dirty="0" smtClean="0"/>
              <a:t>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Revising the </a:t>
            </a:r>
            <a:r>
              <a:rPr lang="en-US" i="1" dirty="0" smtClean="0"/>
              <a:t>ECTS Users’ Guide</a:t>
            </a:r>
            <a:r>
              <a:rPr lang="ro-RO" dirty="0" smtClean="0"/>
              <a:t>;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Stronger </a:t>
            </a:r>
            <a:r>
              <a:rPr lang="en-US" dirty="0"/>
              <a:t>link between research, teaching and learning at all levels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Using the same EQF reference levels:</a:t>
            </a:r>
            <a:r>
              <a:rPr lang="en-US" dirty="0" smtClean="0"/>
              <a:t> secondary school leaving certificate – 4; first cycle/ Bachelor – 6; second cycle/ Master – 7; third cycle/ PhD – 8</a:t>
            </a:r>
            <a:r>
              <a:rPr lang="ro-RO" dirty="0" smtClean="0"/>
              <a:t>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Re-opening the discussion on the place and purpose of the short cycle</a:t>
            </a:r>
            <a:r>
              <a:rPr lang="ro-RO" dirty="0" smtClean="0"/>
              <a:t>(</a:t>
            </a:r>
            <a:r>
              <a:rPr lang="en-US" dirty="0" smtClean="0"/>
              <a:t> level </a:t>
            </a:r>
            <a:r>
              <a:rPr lang="ro-RO" dirty="0" smtClean="0"/>
              <a:t>5?).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964612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/>
              <a:t>Strengthening mobility for better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Adoption of the EHEA “Mobility </a:t>
            </a:r>
            <a:r>
              <a:rPr lang="en-US" dirty="0"/>
              <a:t>for Better Learning</a:t>
            </a:r>
            <a:r>
              <a:rPr lang="en-US" dirty="0" smtClean="0"/>
              <a:t>“ Strategy underpinning the ‘20% by 2020 mobile students’ target</a:t>
            </a:r>
            <a:r>
              <a:rPr lang="ro-RO" dirty="0" smtClean="0"/>
              <a:t>;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Encouraging the mitigation of the effects of unbalanced mobility</a:t>
            </a:r>
            <a:r>
              <a:rPr lang="ro-RO" dirty="0" smtClean="0"/>
              <a:t>;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Moving towards a European approach to quality ensure </a:t>
            </a:r>
            <a:r>
              <a:rPr lang="ro-RO" dirty="0" smtClean="0"/>
              <a:t>joint degrees;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European Area of Recognition (EAR) Manual;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Working towards automatic recognition of comparable degrees.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/>
              <a:t>Support priorities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Developing a system of voluntary peer learning and reviewing in countries that request it</a:t>
            </a:r>
            <a:r>
              <a:rPr lang="ro-RO" smtClean="0"/>
              <a:t>;</a:t>
            </a:r>
          </a:p>
          <a:p>
            <a:r>
              <a:rPr lang="en-US" smtClean="0"/>
              <a:t>Improving data collection</a:t>
            </a:r>
            <a:r>
              <a:rPr lang="ro-RO" b="1" smtClean="0"/>
              <a:t>;</a:t>
            </a:r>
          </a:p>
          <a:p>
            <a:r>
              <a:rPr lang="en-US" smtClean="0"/>
              <a:t>Developing common EHEA transparency guidelines</a:t>
            </a:r>
            <a:r>
              <a:rPr lang="ro-RO" smtClean="0"/>
              <a:t>.</a:t>
            </a:r>
            <a:endParaRPr lang="en-US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/>
              <a:t>Follow-up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Priorities for action: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At the European level;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At the national level.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Adoption of the 2012-2015 BFUG </a:t>
            </a:r>
            <a:r>
              <a:rPr lang="en-US" dirty="0" err="1" smtClean="0"/>
              <a:t>workplan</a:t>
            </a:r>
            <a:r>
              <a:rPr lang="en-US" dirty="0" smtClean="0"/>
              <a:t> (during the BFUG meeting in August 2012 – Cyprus);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Bucharest Ministerial Conference website: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hlinkClick r:id="rId2"/>
              </a:rPr>
              <a:t>http://bologna-bucharest2012.ehea.info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Permanent EHEA website: </a:t>
            </a:r>
            <a:r>
              <a:rPr lang="en-US" dirty="0" smtClean="0">
                <a:hlinkClick r:id="rId3"/>
              </a:rPr>
              <a:t>www.ehea.info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EHEA documents archive: </a:t>
            </a:r>
            <a:r>
              <a:rPr lang="en-US" dirty="0">
                <a:hlinkClick r:id="rId4"/>
              </a:rPr>
              <a:t>http://archive.ehea.info/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461963" y="20638"/>
            <a:ext cx="8229600" cy="1143000"/>
          </a:xfrm>
        </p:spPr>
        <p:txBody>
          <a:bodyPr/>
          <a:lstStyle/>
          <a:p>
            <a:r>
              <a:rPr lang="en-US" sz="4000" b="1" smtClean="0"/>
              <a:t>Thank you</a:t>
            </a:r>
            <a:r>
              <a:rPr lang="ro-RO" sz="4000" b="1" smtClean="0"/>
              <a:t>!</a:t>
            </a:r>
            <a:endParaRPr lang="en-US" sz="4000" b="1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581025" y="6211888"/>
            <a:ext cx="7991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o-RO" sz="2400" b="1" u="sng">
                <a:solidFill>
                  <a:srgbClr val="002060"/>
                </a:solidFill>
                <a:latin typeface="Calibri" pitchFamily="34" charset="0"/>
                <a:hlinkClick r:id="rId2"/>
              </a:rPr>
              <a:t>ligia.deca@ehea.info</a:t>
            </a:r>
            <a:endParaRPr lang="en-US" sz="2400" b="1" u="sng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60450"/>
            <a:ext cx="9153525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1201</TotalTime>
  <Words>437</Words>
  <Application>Microsoft Office PowerPoint</Application>
  <PresentationFormat>On-screen Show (4:3)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Arial</vt:lpstr>
      <vt:lpstr>Wingdings</vt:lpstr>
      <vt:lpstr>Office Theme</vt:lpstr>
      <vt:lpstr>The Bucharest Ministerial Communique 27 April 2012</vt:lpstr>
      <vt:lpstr>“The European Higher Education Area in 2012: Bologna Process Implementation Report”</vt:lpstr>
      <vt:lpstr>Slide 3</vt:lpstr>
      <vt:lpstr>Slide 4</vt:lpstr>
      <vt:lpstr>The Bucharest Ministerial Conference and Third Bologna Policy Forum</vt:lpstr>
      <vt:lpstr>The Bucharest Communique</vt:lpstr>
      <vt:lpstr>Quality higher education for all</vt:lpstr>
      <vt:lpstr>Enhance graduates’ employability</vt:lpstr>
      <vt:lpstr>Strengthening mobility for better learning</vt:lpstr>
      <vt:lpstr>Support priorities</vt:lpstr>
      <vt:lpstr>Follow-up</vt:lpstr>
      <vt:lpstr>Resources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Bucharest Ministerial Confernece and Bologna Policy Forum</dc:title>
  <dc:creator>Viorel Proteasa</dc:creator>
  <cp:lastModifiedBy>profesor</cp:lastModifiedBy>
  <cp:revision>107</cp:revision>
  <dcterms:created xsi:type="dcterms:W3CDTF">2012-02-26T16:35:36Z</dcterms:created>
  <dcterms:modified xsi:type="dcterms:W3CDTF">2012-06-06T06:22:06Z</dcterms:modified>
</cp:coreProperties>
</file>