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74" r:id="rId2"/>
    <p:sldId id="462" r:id="rId3"/>
    <p:sldId id="484" r:id="rId4"/>
    <p:sldId id="485" r:id="rId5"/>
    <p:sldId id="487" r:id="rId6"/>
    <p:sldId id="488" r:id="rId7"/>
    <p:sldId id="489" r:id="rId8"/>
    <p:sldId id="491" r:id="rId9"/>
    <p:sldId id="492" r:id="rId10"/>
    <p:sldId id="493" r:id="rId11"/>
    <p:sldId id="494" r:id="rId12"/>
    <p:sldId id="497" r:id="rId13"/>
    <p:sldId id="495" r:id="rId14"/>
    <p:sldId id="496" r:id="rId15"/>
    <p:sldId id="463" r:id="rId16"/>
    <p:sldId id="464" r:id="rId17"/>
    <p:sldId id="465" r:id="rId18"/>
    <p:sldId id="466" r:id="rId19"/>
    <p:sldId id="467" r:id="rId20"/>
    <p:sldId id="468" r:id="rId21"/>
    <p:sldId id="469" r:id="rId22"/>
    <p:sldId id="470" r:id="rId23"/>
    <p:sldId id="471" r:id="rId24"/>
    <p:sldId id="472" r:id="rId25"/>
    <p:sldId id="473" r:id="rId26"/>
    <p:sldId id="474" r:id="rId27"/>
    <p:sldId id="481" r:id="rId28"/>
    <p:sldId id="482" r:id="rId29"/>
    <p:sldId id="483"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7386" autoAdjust="0"/>
  </p:normalViewPr>
  <p:slideViewPr>
    <p:cSldViewPr>
      <p:cViewPr varScale="1">
        <p:scale>
          <a:sx n="60" d="100"/>
          <a:sy n="60" d="100"/>
        </p:scale>
        <p:origin x="-113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itchFamily="34" charset="0"/>
                <a:cs typeface="+mn-cs"/>
              </a:defRPr>
            </a:lvl1pPr>
          </a:lstStyle>
          <a:p>
            <a:pPr>
              <a:defRPr/>
            </a:pPr>
            <a:fld id="{47529FDD-6059-47D2-BB61-BFF7A6E158DD}" type="datetimeFigureOut">
              <a:rPr lang="en-US"/>
              <a:pPr>
                <a:defRPr/>
              </a:pPr>
              <a:t>6/6/2012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cs typeface="+mn-cs"/>
              </a:defRPr>
            </a:lvl1pPr>
          </a:lstStyle>
          <a:p>
            <a:pPr>
              <a:defRPr/>
            </a:pPr>
            <a:fld id="{051E9C1C-40DD-4DA6-98CC-9FEC146D42F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7857E56-41BE-45F9-9BBC-3B46CAFEE31D}" type="datetimeFigureOut">
              <a:rPr lang="en-US"/>
              <a:pPr>
                <a:defRPr/>
              </a:pPr>
              <a:t>6/6/2012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B67BAE3-0B12-47A9-BBA5-B5F0B829B17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8D69C0D-6451-4340-8665-3926C68850DA}"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18435"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20483"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24579"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30723"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34819"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41987"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FCA87FC-F02E-4301-A648-99044F3E2ED1}" type="slidenum">
              <a:rPr lang="en-US" smtClean="0"/>
              <a:pPr>
                <a:defRPr/>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2"/>
          <p:cNvSpPr>
            <a:spLocks noGrp="1" noChangeArrowheads="1"/>
          </p:cNvSpPr>
          <p:nvPr>
            <p:ph type="body" idx="1"/>
          </p:nvPr>
        </p:nvSpPr>
        <p:spPr bwMode="auto">
          <a:xfrm>
            <a:off x="685800" y="4343400"/>
            <a:ext cx="5487988" cy="411638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0F58AD-FD65-411F-B970-479E5C68F4ED}" type="slidenum">
              <a:rPr lang="en-US" smtClean="0">
                <a:latin typeface="Arial" charset="0"/>
                <a:cs typeface="Arial" charset="0"/>
              </a:rPr>
              <a:pPr fontAlgn="base">
                <a:spcBef>
                  <a:spcPct val="0"/>
                </a:spcBef>
                <a:spcAft>
                  <a:spcPct val="0"/>
                </a:spcAft>
              </a:pPr>
              <a:t>21</a:t>
            </a:fld>
            <a:endParaRPr lang="en-US" smtClean="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B5A82F4-AA53-4D8F-B8D4-0DFE8F8599D9}" type="slidenum">
              <a:rPr lang="en-US" smtClean="0">
                <a:latin typeface="Arial" charset="0"/>
                <a:cs typeface="Arial" charset="0"/>
              </a:rPr>
              <a:pPr fontAlgn="base">
                <a:spcBef>
                  <a:spcPct val="0"/>
                </a:spcBef>
                <a:spcAft>
                  <a:spcPct val="0"/>
                </a:spcAft>
              </a:pPr>
              <a:t>22</a:t>
            </a:fld>
            <a:endParaRPr lang="en-US"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FC35F3F-963D-46E0-A73C-3010CBFC966D}" type="datetimeFigureOut">
              <a:rPr lang="en-US"/>
              <a:pPr>
                <a:defRPr/>
              </a:pPr>
              <a:t>6/6/2012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8912B6-C117-45B3-847B-3F6F293446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E2D04E6-E830-473C-9007-AE0A7387676C}" type="datetimeFigureOut">
              <a:rPr lang="en-US"/>
              <a:pPr>
                <a:defRPr/>
              </a:pPr>
              <a:t>6/6/2012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12334F-3867-4AAD-98AF-B78D6FA19A2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D6E0211-F123-416A-B230-E0E9B67E0709}" type="datetimeFigureOut">
              <a:rPr lang="en-US"/>
              <a:pPr>
                <a:defRPr/>
              </a:pPr>
              <a:t>6/6/2012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D3BA7E-68D5-45BB-AC8E-669853EFA3C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C0E2668-DE55-4BC6-8ACB-57BD8140D95F}" type="datetimeFigureOut">
              <a:rPr lang="en-US"/>
              <a:pPr>
                <a:defRPr/>
              </a:pPr>
              <a:t>6/6/2012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68BC29-9754-4D70-855A-709D56170A2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A540869-A941-4C21-AC06-E6F157046681}" type="datetimeFigureOut">
              <a:rPr lang="en-US"/>
              <a:pPr>
                <a:defRPr/>
              </a:pPr>
              <a:t>6/6/2012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9292316-9424-4993-A326-75F5B92D1AD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2E6E04A-962A-4A08-87C4-9FC1BCD51749}" type="datetimeFigureOut">
              <a:rPr lang="en-US"/>
              <a:pPr>
                <a:defRPr/>
              </a:pPr>
              <a:t>6/6/2012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398DC72-7605-4223-9FC2-262F741D911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EC8920C-F1B2-41F8-80B9-17550A70CF1D}" type="datetimeFigureOut">
              <a:rPr lang="en-US"/>
              <a:pPr>
                <a:defRPr/>
              </a:pPr>
              <a:t>6/6/2012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1D08817-304F-4C57-8B57-4BED466243B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E4C34BC-B699-49F1-ACCA-6AE60F3542FD}" type="datetimeFigureOut">
              <a:rPr lang="en-US"/>
              <a:pPr>
                <a:defRPr/>
              </a:pPr>
              <a:t>6/6/2012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359FF56-A9B9-4B1C-B49C-2455D1682F1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E7E64E6-82E6-40B7-8CBE-2BECA6498C0F}" type="datetimeFigureOut">
              <a:rPr lang="en-US"/>
              <a:pPr>
                <a:defRPr/>
              </a:pPr>
              <a:t>6/6/2012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3385E35-A8F8-49C0-8181-74F676D48AF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295C85-F403-4C50-A9D6-BA5AC0EE59FA}" type="datetimeFigureOut">
              <a:rPr lang="en-US"/>
              <a:pPr>
                <a:defRPr/>
              </a:pPr>
              <a:t>6/6/2012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4DBFE5-097F-44DB-A56A-51577AA90C7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E9BC5B9-D616-44A7-9DDB-0B39259DB77D}" type="datetimeFigureOut">
              <a:rPr lang="en-US"/>
              <a:pPr>
                <a:defRPr/>
              </a:pPr>
              <a:t>6/6/2012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20A34F-AC1E-4C23-BAD2-FDC7EEB58E3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173DC4C-6FA6-4D68-8447-25C72EFD31D7}" type="datetimeFigureOut">
              <a:rPr lang="en-US"/>
              <a:pPr>
                <a:defRPr/>
              </a:pPr>
              <a:t>6/6/2012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B888E1A-4E04-4BE7-88F9-97280AA5FC8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2"/>
          <p:cNvSpPr>
            <a:spLocks noGrp="1"/>
          </p:cNvSpPr>
          <p:nvPr>
            <p:ph type="subTitle" idx="4294967295"/>
          </p:nvPr>
        </p:nvSpPr>
        <p:spPr>
          <a:xfrm>
            <a:off x="1357313" y="2852738"/>
            <a:ext cx="7462837" cy="1800225"/>
          </a:xfrm>
        </p:spPr>
        <p:txBody>
          <a:bodyPr rtlCol="0">
            <a:normAutofit/>
          </a:bodyPr>
          <a:lstStyle/>
          <a:p>
            <a:pPr marL="0" indent="0" algn="ctr" eaLnBrk="1" fontAlgn="auto" hangingPunct="1">
              <a:spcAft>
                <a:spcPts val="0"/>
              </a:spcAft>
              <a:buFont typeface="Arial" pitchFamily="34" charset="0"/>
              <a:buNone/>
              <a:defRPr/>
            </a:pPr>
            <a:endParaRPr lang="en-GB" sz="2400" dirty="0" smtClean="0">
              <a:solidFill>
                <a:schemeClr val="tx2"/>
              </a:solidFill>
            </a:endParaRPr>
          </a:p>
          <a:p>
            <a:pPr marL="0" indent="0" algn="ctr" eaLnBrk="1" fontAlgn="auto" hangingPunct="1">
              <a:spcAft>
                <a:spcPts val="0"/>
              </a:spcAft>
              <a:buFont typeface="Arial" pitchFamily="34" charset="0"/>
              <a:buNone/>
              <a:defRPr/>
            </a:pPr>
            <a:r>
              <a:rPr lang="en-GB" sz="1800" dirty="0" smtClean="0">
                <a:solidFill>
                  <a:schemeClr val="tx2"/>
                </a:solidFill>
                <a:latin typeface="Arial" pitchFamily="34" charset="0"/>
                <a:cs typeface="Arial" pitchFamily="34" charset="0"/>
              </a:rPr>
              <a:t>				Jelica Minić</a:t>
            </a:r>
          </a:p>
          <a:p>
            <a:pPr marL="0" indent="0" algn="ctr" eaLnBrk="1" fontAlgn="auto" hangingPunct="1">
              <a:spcAft>
                <a:spcPts val="0"/>
              </a:spcAft>
              <a:buFont typeface="Arial" pitchFamily="34" charset="0"/>
              <a:buNone/>
              <a:defRPr/>
            </a:pPr>
            <a:r>
              <a:rPr lang="en-GB" sz="1800" dirty="0" smtClean="0">
                <a:solidFill>
                  <a:schemeClr val="tx2"/>
                </a:solidFill>
                <a:latin typeface="Arial" pitchFamily="34" charset="0"/>
                <a:cs typeface="Arial" pitchFamily="34" charset="0"/>
              </a:rPr>
              <a:t>			Deputy Secretary General of the RCC</a:t>
            </a:r>
          </a:p>
          <a:p>
            <a:pPr marL="0" indent="0" algn="ctr" eaLnBrk="1" fontAlgn="auto" hangingPunct="1">
              <a:spcAft>
                <a:spcPts val="0"/>
              </a:spcAft>
              <a:buFont typeface="Arial" pitchFamily="34" charset="0"/>
              <a:buNone/>
              <a:defRPr/>
            </a:pPr>
            <a:endParaRPr lang="en-GB" sz="8000" dirty="0" smtClean="0">
              <a:solidFill>
                <a:schemeClr val="tx2"/>
              </a:solidFill>
            </a:endParaRPr>
          </a:p>
          <a:p>
            <a:pPr marL="0" indent="0" algn="ctr" eaLnBrk="1" fontAlgn="auto" hangingPunct="1">
              <a:spcAft>
                <a:spcPts val="0"/>
              </a:spcAft>
              <a:buFont typeface="Arial" pitchFamily="34" charset="0"/>
              <a:buNone/>
              <a:defRPr/>
            </a:pPr>
            <a:endParaRPr lang="en-GB" sz="9600" dirty="0" smtClean="0"/>
          </a:p>
          <a:p>
            <a:pPr marL="0" indent="0" algn="ctr" eaLnBrk="1" fontAlgn="auto" hangingPunct="1">
              <a:spcAft>
                <a:spcPts val="0"/>
              </a:spcAft>
              <a:buFont typeface="Arial" pitchFamily="34" charset="0"/>
              <a:buNone/>
              <a:defRPr/>
            </a:pPr>
            <a:endParaRPr lang="en-GB" sz="8000" dirty="0" smtClean="0">
              <a:solidFill>
                <a:schemeClr val="tx2"/>
              </a:solidFill>
            </a:endParaRPr>
          </a:p>
          <a:p>
            <a:pPr marL="0" indent="0" algn="ctr" eaLnBrk="1" fontAlgn="auto" hangingPunct="1">
              <a:spcAft>
                <a:spcPts val="0"/>
              </a:spcAft>
              <a:buFont typeface="Arial" pitchFamily="34" charset="0"/>
              <a:buNone/>
              <a:defRPr/>
            </a:pPr>
            <a:endParaRPr lang="en-GB" sz="9600" i="1" dirty="0" smtClean="0">
              <a:solidFill>
                <a:schemeClr val="tx2"/>
              </a:solidFill>
            </a:endParaRPr>
          </a:p>
          <a:p>
            <a:pPr marL="0" indent="0" algn="ctr" eaLnBrk="1" fontAlgn="auto" hangingPunct="1">
              <a:spcAft>
                <a:spcPts val="0"/>
              </a:spcAft>
              <a:buFont typeface="Arial" pitchFamily="34" charset="0"/>
              <a:buNone/>
              <a:defRPr/>
            </a:pPr>
            <a:endParaRPr lang="en-GB" sz="9600" i="1" dirty="0" smtClean="0">
              <a:solidFill>
                <a:schemeClr val="tx2"/>
              </a:solidFill>
            </a:endParaRPr>
          </a:p>
          <a:p>
            <a:pPr marL="0" indent="0" algn="ctr" eaLnBrk="1" fontAlgn="auto" hangingPunct="1">
              <a:spcAft>
                <a:spcPts val="0"/>
              </a:spcAft>
              <a:buFont typeface="Arial" pitchFamily="34" charset="0"/>
              <a:buNone/>
              <a:defRPr/>
            </a:pPr>
            <a:endParaRPr lang="en-GB" sz="2400" dirty="0" smtClean="0">
              <a:solidFill>
                <a:schemeClr val="tx2"/>
              </a:solidFill>
            </a:endParaRPr>
          </a:p>
          <a:p>
            <a:pPr marL="0" indent="0" algn="ctr" eaLnBrk="1" fontAlgn="auto" hangingPunct="1">
              <a:spcAft>
                <a:spcPts val="0"/>
              </a:spcAft>
              <a:buFont typeface="Arial" pitchFamily="34" charset="0"/>
              <a:buNone/>
              <a:defRPr/>
            </a:pPr>
            <a:endParaRPr lang="en-GB" sz="8000" cap="all" dirty="0" smtClean="0">
              <a:solidFill>
                <a:schemeClr val="tx2"/>
              </a:solidFill>
            </a:endParaRPr>
          </a:p>
          <a:p>
            <a:pPr marL="0" indent="0" algn="ctr" eaLnBrk="1" fontAlgn="auto" hangingPunct="1">
              <a:spcAft>
                <a:spcPts val="0"/>
              </a:spcAft>
              <a:buFont typeface="Arial" pitchFamily="34" charset="0"/>
              <a:buNone/>
              <a:defRPr/>
            </a:pPr>
            <a:endParaRPr lang="en-GB" sz="8000" cap="all" dirty="0">
              <a:solidFill>
                <a:schemeClr val="tx2"/>
              </a:solidFill>
            </a:endParaRPr>
          </a:p>
          <a:p>
            <a:pPr marL="0" indent="0" algn="ctr" eaLnBrk="1" fontAlgn="auto" hangingPunct="1">
              <a:spcAft>
                <a:spcPts val="0"/>
              </a:spcAft>
              <a:buFont typeface="Arial" pitchFamily="34" charset="0"/>
              <a:buNone/>
              <a:defRPr/>
            </a:pPr>
            <a:endParaRPr lang="en-GB" sz="2400" dirty="0" smtClean="0">
              <a:solidFill>
                <a:schemeClr val="tx2"/>
              </a:solidFill>
            </a:endParaRPr>
          </a:p>
          <a:p>
            <a:pPr marL="0" indent="0" algn="ctr" eaLnBrk="1" fontAlgn="auto" hangingPunct="1">
              <a:spcAft>
                <a:spcPts val="0"/>
              </a:spcAft>
              <a:buFont typeface="Arial" pitchFamily="34" charset="0"/>
              <a:buNone/>
              <a:defRPr/>
            </a:pPr>
            <a:endParaRPr lang="en-GB" sz="2400" dirty="0" smtClean="0">
              <a:solidFill>
                <a:schemeClr val="tx2"/>
              </a:solidFill>
            </a:endParaRPr>
          </a:p>
        </p:txBody>
      </p:sp>
      <p:sp>
        <p:nvSpPr>
          <p:cNvPr id="15362" name="Title 1"/>
          <p:cNvSpPr txBox="1">
            <a:spLocks/>
          </p:cNvSpPr>
          <p:nvPr/>
        </p:nvSpPr>
        <p:spPr bwMode="auto">
          <a:xfrm>
            <a:off x="142875" y="1628775"/>
            <a:ext cx="8858250" cy="2443163"/>
          </a:xfrm>
          <a:prstGeom prst="rect">
            <a:avLst/>
          </a:prstGeom>
          <a:noFill/>
          <a:ln w="9525">
            <a:noFill/>
            <a:miter lim="800000"/>
            <a:headEnd/>
            <a:tailEnd/>
          </a:ln>
        </p:spPr>
        <p:txBody>
          <a:bodyPr anchor="ctr"/>
          <a:lstStyle/>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endParaRPr lang="en-US" sz="2400">
              <a:solidFill>
                <a:schemeClr val="tx2"/>
              </a:solidFill>
            </a:endParaRPr>
          </a:p>
          <a:p>
            <a:pPr algn="ctr"/>
            <a:r>
              <a:rPr lang="en-US" sz="2000">
                <a:solidFill>
                  <a:schemeClr val="tx2"/>
                </a:solidFill>
              </a:rPr>
              <a:t>23-26 May 2012,</a:t>
            </a:r>
          </a:p>
          <a:p>
            <a:r>
              <a:rPr lang="en-US" sz="2000">
                <a:solidFill>
                  <a:schemeClr val="tx2"/>
                </a:solidFill>
              </a:rPr>
              <a:t>   			 Petrovac, Montenegro</a:t>
            </a:r>
          </a:p>
        </p:txBody>
      </p:sp>
      <p:sp>
        <p:nvSpPr>
          <p:cNvPr id="15363" name="Rectangle 3"/>
          <p:cNvSpPr>
            <a:spLocks noChangeArrowheads="1"/>
          </p:cNvSpPr>
          <p:nvPr/>
        </p:nvSpPr>
        <p:spPr bwMode="auto">
          <a:xfrm>
            <a:off x="2286000" y="2551113"/>
            <a:ext cx="4572000" cy="647700"/>
          </a:xfrm>
          <a:prstGeom prst="rect">
            <a:avLst/>
          </a:prstGeom>
          <a:noFill/>
          <a:ln w="9525">
            <a:noFill/>
            <a:miter lim="800000"/>
            <a:headEnd/>
            <a:tailEnd/>
          </a:ln>
        </p:spPr>
        <p:txBody>
          <a:bodyPr>
            <a:spAutoFit/>
          </a:bodyPr>
          <a:lstStyle/>
          <a:p>
            <a:r>
              <a:rPr lang="en-GB">
                <a:latin typeface="Calibri" pitchFamily="34" charset="0"/>
              </a:rPr>
              <a:t/>
            </a:r>
            <a:br>
              <a:rPr lang="en-GB">
                <a:latin typeface="Calibri" pitchFamily="34" charset="0"/>
              </a:rPr>
            </a:br>
            <a:endParaRPr lang="en-GB">
              <a:latin typeface="Calibri" pitchFamily="34" charset="0"/>
            </a:endParaRPr>
          </a:p>
        </p:txBody>
      </p:sp>
      <p:pic>
        <p:nvPicPr>
          <p:cNvPr id="15364" name="Picture 2" descr="Logotip u boji (verzija 2)"/>
          <p:cNvPicPr>
            <a:picLocks noChangeAspect="1" noChangeArrowheads="1"/>
          </p:cNvPicPr>
          <p:nvPr/>
        </p:nvPicPr>
        <p:blipFill>
          <a:blip r:embed="rId3"/>
          <a:srcRect/>
          <a:stretch>
            <a:fillRect/>
          </a:stretch>
        </p:blipFill>
        <p:spPr bwMode="auto">
          <a:xfrm>
            <a:off x="166688" y="323850"/>
            <a:ext cx="4048125" cy="876300"/>
          </a:xfrm>
          <a:prstGeom prst="rect">
            <a:avLst/>
          </a:prstGeom>
          <a:noFill/>
          <a:ln w="9525">
            <a:noFill/>
            <a:miter lim="800000"/>
            <a:headEnd/>
            <a:tailEnd/>
          </a:ln>
        </p:spPr>
      </p:pic>
      <p:sp>
        <p:nvSpPr>
          <p:cNvPr id="15365" name="Rectangle 5"/>
          <p:cNvSpPr>
            <a:spLocks noChangeArrowheads="1"/>
          </p:cNvSpPr>
          <p:nvPr/>
        </p:nvSpPr>
        <p:spPr bwMode="auto">
          <a:xfrm>
            <a:off x="395288" y="1052513"/>
            <a:ext cx="8353425" cy="2308225"/>
          </a:xfrm>
          <a:prstGeom prst="rect">
            <a:avLst/>
          </a:prstGeom>
          <a:noFill/>
          <a:ln w="9525">
            <a:noFill/>
            <a:miter lim="800000"/>
            <a:headEnd/>
            <a:tailEnd/>
          </a:ln>
        </p:spPr>
        <p:txBody>
          <a:bodyPr>
            <a:spAutoFit/>
          </a:bodyPr>
          <a:lstStyle/>
          <a:p>
            <a:endParaRPr lang="en-US"/>
          </a:p>
          <a:p>
            <a:endParaRPr lang="en-US"/>
          </a:p>
          <a:p>
            <a:endParaRPr lang="en-US"/>
          </a:p>
          <a:p>
            <a:endParaRPr lang="en-US"/>
          </a:p>
          <a:p>
            <a:endParaRPr lang="en-US"/>
          </a:p>
          <a:p>
            <a:r>
              <a:rPr lang="en-US"/>
              <a:t>     </a:t>
            </a:r>
            <a:r>
              <a:rPr lang="en-US" b="1"/>
              <a:t> </a:t>
            </a:r>
            <a:r>
              <a:rPr lang="en-US" b="1">
                <a:solidFill>
                  <a:schemeClr val="tx2"/>
                </a:solidFill>
              </a:rPr>
              <a:t>INTERNATIONAL CONFERENCE ON HIGHER EDUCATION REFORM</a:t>
            </a:r>
          </a:p>
          <a:p>
            <a:endParaRPr lang="en-US">
              <a:solidFill>
                <a:schemeClr val="tx2"/>
              </a:solidFill>
            </a:endParaRPr>
          </a:p>
          <a:p>
            <a:endParaRPr lang="en-US">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457200" y="457200"/>
            <a:ext cx="8229600" cy="503238"/>
          </a:xfrm>
          <a:prstGeom prst="rect">
            <a:avLst/>
          </a:prstGeom>
          <a:noFill/>
          <a:ln w="9525">
            <a:noFill/>
            <a:miter lim="800000"/>
            <a:headEnd/>
            <a:tailEnd/>
          </a:ln>
        </p:spPr>
        <p:txBody>
          <a:bodyPr anchor="ctr">
            <a:spAutoFit/>
          </a:bodyPr>
          <a:lstStyle/>
          <a:p>
            <a:pPr>
              <a:lnSpc>
                <a:spcPct val="95000"/>
              </a:lnSpc>
              <a:buClr>
                <a:srgbClr val="1F497D"/>
              </a:buClr>
              <a:buSzPct val="100000"/>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1">
                <a:solidFill>
                  <a:srgbClr val="1F497D"/>
                </a:solidFill>
                <a:latin typeface="Calibri" pitchFamily="34" charset="0"/>
              </a:rPr>
              <a:t>Role of the Regional Cooperation Council</a:t>
            </a:r>
          </a:p>
        </p:txBody>
      </p:sp>
      <p:sp>
        <p:nvSpPr>
          <p:cNvPr id="17410" name="Text Box 2"/>
          <p:cNvSpPr txBox="1">
            <a:spLocks noChangeArrowheads="1"/>
          </p:cNvSpPr>
          <p:nvPr/>
        </p:nvSpPr>
        <p:spPr bwMode="auto">
          <a:xfrm>
            <a:off x="609600" y="928688"/>
            <a:ext cx="8077200" cy="2344737"/>
          </a:xfrm>
          <a:prstGeom prst="rect">
            <a:avLst/>
          </a:prstGeom>
          <a:noFill/>
          <a:ln w="9525">
            <a:noFill/>
            <a:miter lim="800000"/>
            <a:headEnd/>
            <a:tailEnd/>
          </a:ln>
        </p:spPr>
        <p:txBody>
          <a:bodyPr>
            <a:spAutoFit/>
          </a:bodyPr>
          <a:lstStyle/>
          <a:p>
            <a:pPr marL="341313" indent="-341313">
              <a:lnSpc>
                <a:spcPct val="95000"/>
              </a:lnSpc>
              <a:spcBef>
                <a:spcPts val="500"/>
              </a:spcBef>
              <a:buClr>
                <a:srgbClr val="1F497D"/>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000">
                <a:solidFill>
                  <a:srgbClr val="1F497D"/>
                </a:solidFill>
                <a:latin typeface="Calibri" pitchFamily="34" charset="0"/>
              </a:rPr>
              <a:t>As a new, </a:t>
            </a:r>
            <a:r>
              <a:rPr lang="en-GB" sz="2000" b="1">
                <a:solidFill>
                  <a:srgbClr val="1F497D"/>
                </a:solidFill>
                <a:latin typeface="Calibri" pitchFamily="34" charset="0"/>
              </a:rPr>
              <a:t>regionally owned organisation  </a:t>
            </a:r>
            <a:r>
              <a:rPr lang="en-GB" sz="2000">
                <a:solidFill>
                  <a:srgbClr val="1F497D"/>
                </a:solidFill>
                <a:latin typeface="Calibri" pitchFamily="34" charset="0"/>
              </a:rPr>
              <a:t>the RCC represents the region, supports and initiates regional cooperation  - 13 SEE beneficiaries </a:t>
            </a:r>
          </a:p>
          <a:p>
            <a:pPr marL="341313" indent="-341313">
              <a:spcBef>
                <a:spcPts val="500"/>
              </a:spcBef>
              <a:buClr>
                <a:srgbClr val="1F497D"/>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000">
                <a:solidFill>
                  <a:srgbClr val="1F497D"/>
                </a:solidFill>
                <a:latin typeface="Calibri" pitchFamily="34" charset="0"/>
              </a:rPr>
              <a:t>The RCC operates </a:t>
            </a:r>
            <a:r>
              <a:rPr lang="en-GB" sz="2000" b="1">
                <a:solidFill>
                  <a:srgbClr val="1F497D"/>
                </a:solidFill>
                <a:latin typeface="Calibri" pitchFamily="34" charset="0"/>
              </a:rPr>
              <a:t>under the political umbrella of the South East Europe Cooperation Process (SEECP)</a:t>
            </a:r>
            <a:r>
              <a:rPr lang="en-GB" sz="2000">
                <a:solidFill>
                  <a:srgbClr val="1F497D"/>
                </a:solidFill>
                <a:latin typeface="Calibri" pitchFamily="34" charset="0"/>
              </a:rPr>
              <a:t>. Its objectives, working methods and priority areas for action are defined by the Statute and other documents adopted at Annual Meetings and endorsed by SEECP Summits. </a:t>
            </a:r>
          </a:p>
          <a:p>
            <a:pPr marL="341313" indent="-341313">
              <a:spcBef>
                <a:spcPts val="500"/>
              </a:spcBef>
              <a:buClr>
                <a:srgbClr val="1F497D"/>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000">
                <a:solidFill>
                  <a:srgbClr val="1F497D"/>
                </a:solidFill>
                <a:latin typeface="Calibri" pitchFamily="34" charset="0"/>
              </a:rPr>
              <a:t>As the </a:t>
            </a:r>
            <a:r>
              <a:rPr lang="en-GB" sz="2000" b="1">
                <a:solidFill>
                  <a:srgbClr val="1F497D"/>
                </a:solidFill>
                <a:latin typeface="Calibri" pitchFamily="34" charset="0"/>
              </a:rPr>
              <a:t>main focal point for regional cooperation</a:t>
            </a:r>
            <a:r>
              <a:rPr lang="en-GB" sz="2000">
                <a:solidFill>
                  <a:srgbClr val="1F497D"/>
                </a:solidFill>
                <a:latin typeface="Calibri" pitchFamily="34" charset="0"/>
              </a:rPr>
              <a:t>, the RCC:</a:t>
            </a:r>
          </a:p>
        </p:txBody>
      </p:sp>
      <p:pic>
        <p:nvPicPr>
          <p:cNvPr id="17411" name="Picture 3"/>
          <p:cNvPicPr>
            <a:picLocks noChangeAspect="1" noChangeArrowheads="1"/>
          </p:cNvPicPr>
          <p:nvPr/>
        </p:nvPicPr>
        <p:blipFill>
          <a:blip r:embed="rId3"/>
          <a:srcRect b="35144"/>
          <a:stretch>
            <a:fillRect/>
          </a:stretch>
        </p:blipFill>
        <p:spPr bwMode="auto">
          <a:xfrm>
            <a:off x="838200" y="3962400"/>
            <a:ext cx="3429000" cy="2071688"/>
          </a:xfrm>
          <a:prstGeom prst="rect">
            <a:avLst/>
          </a:prstGeom>
          <a:noFill/>
          <a:ln w="9525">
            <a:noFill/>
            <a:miter lim="800000"/>
            <a:headEnd/>
            <a:tailEnd/>
          </a:ln>
        </p:spPr>
      </p:pic>
      <p:sp>
        <p:nvSpPr>
          <p:cNvPr id="17412" name="Text Box 4"/>
          <p:cNvSpPr txBox="1">
            <a:spLocks noChangeArrowheads="1"/>
          </p:cNvSpPr>
          <p:nvPr/>
        </p:nvSpPr>
        <p:spPr bwMode="auto">
          <a:xfrm>
            <a:off x="4343400" y="3284538"/>
            <a:ext cx="4586288" cy="3254375"/>
          </a:xfrm>
          <a:prstGeom prst="rect">
            <a:avLst/>
          </a:prstGeom>
          <a:noFill/>
          <a:ln w="9525">
            <a:noFill/>
            <a:miter lim="800000"/>
            <a:headEnd/>
            <a:tailEnd/>
          </a:ln>
        </p:spPr>
        <p:txBody>
          <a:bodyPr lIns="90000" tIns="46800" rIns="90000" bIns="46800">
            <a:spAutoFit/>
          </a:bodyPr>
          <a:lstStyle/>
          <a:p>
            <a:pPr marL="457200" indent="-457200">
              <a:lnSpc>
                <a:spcPct val="95000"/>
              </a:lnSpc>
              <a:spcBef>
                <a:spcPts val="450"/>
              </a:spcBef>
              <a:buClr>
                <a:srgbClr val="1F497D"/>
              </a:buClr>
              <a:buSzPct val="100000"/>
              <a:buFont typeface="Times New Roman" pitchFamily="18" charset="0"/>
              <a:buAutoNum type="alphaL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2000">
                <a:solidFill>
                  <a:srgbClr val="1F497D"/>
                </a:solidFill>
                <a:latin typeface="Calibri" pitchFamily="34" charset="0"/>
              </a:rPr>
              <a:t>has a key role in supporting economic and social development and related reforms;</a:t>
            </a:r>
          </a:p>
          <a:p>
            <a:pPr marL="457200" indent="-457200">
              <a:spcBef>
                <a:spcPts val="450"/>
              </a:spcBef>
              <a:buClr>
                <a:srgbClr val="1F497D"/>
              </a:buClr>
              <a:buSzPct val="100000"/>
              <a:buFont typeface="Times New Roman" pitchFamily="18" charset="0"/>
              <a:buAutoNum type="alphaL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2000">
                <a:solidFill>
                  <a:srgbClr val="1F497D"/>
                </a:solidFill>
                <a:latin typeface="Calibri" pitchFamily="34" charset="0"/>
              </a:rPr>
              <a:t>promotes the region’s European and Euro-Atlantic integration of which regional cooperation is an essential part;</a:t>
            </a:r>
          </a:p>
          <a:p>
            <a:pPr marL="457200" indent="-457200">
              <a:spcBef>
                <a:spcPts val="450"/>
              </a:spcBef>
              <a:buClr>
                <a:srgbClr val="1F497D"/>
              </a:buClr>
              <a:buSzPct val="100000"/>
              <a:buFont typeface="Times New Roman" pitchFamily="18" charset="0"/>
              <a:buAutoNum type="alphaL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2000">
                <a:solidFill>
                  <a:srgbClr val="1F497D"/>
                </a:solidFill>
                <a:latin typeface="Calibri" pitchFamily="34" charset="0"/>
              </a:rPr>
              <a:t>links the region with donor community in areas with a regional dimension</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19458"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3076" name="Rectangle 4"/>
          <p:cNvSpPr>
            <a:spLocks noChangeArrowheads="1"/>
          </p:cNvSpPr>
          <p:nvPr/>
        </p:nvSpPr>
        <p:spPr bwMode="auto">
          <a:xfrm>
            <a:off x="468313" y="976313"/>
            <a:ext cx="8207375" cy="4308475"/>
          </a:xfrm>
          <a:prstGeom prst="rect">
            <a:avLst/>
          </a:prstGeom>
          <a:noFill/>
          <a:ln w="9525">
            <a:noFill/>
            <a:miter lim="800000"/>
            <a:headEnd/>
            <a:tailEnd/>
          </a:ln>
          <a:effectLst/>
        </p:spPr>
        <p:txBody>
          <a:bodyPr anchor="ctr">
            <a:spAutoFit/>
          </a:bodyPr>
          <a:lstStyle/>
          <a:p>
            <a:pPr eaLnBrk="0" hangingPunct="0">
              <a:defRPr/>
            </a:pPr>
            <a:endParaRPr lang="en-GB" sz="2000" b="1" dirty="0">
              <a:latin typeface="Arial" pitchFamily="34" charset="0"/>
              <a:cs typeface="+mn-cs"/>
            </a:endParaRPr>
          </a:p>
          <a:p>
            <a:pPr algn="ctr" eaLnBrk="0" hangingPunct="0">
              <a:defRPr/>
            </a:pPr>
            <a:r>
              <a:rPr lang="en-GB" sz="2400" b="1" dirty="0">
                <a:solidFill>
                  <a:schemeClr val="tx2"/>
                </a:solidFill>
                <a:latin typeface="Arial" pitchFamily="34" charset="0"/>
                <a:cs typeface="+mn-cs"/>
              </a:rPr>
              <a:t>Main achievements of the RCC Secretariat in 2011 – RCC Strategy and Work Programme 2011-2013</a:t>
            </a:r>
          </a:p>
          <a:p>
            <a:pPr algn="ctr" eaLnBrk="0" hangingPunct="0">
              <a:defRPr/>
            </a:pPr>
            <a:endParaRPr lang="en-GB" sz="2400" b="1" dirty="0">
              <a:solidFill>
                <a:schemeClr val="tx2"/>
              </a:solidFill>
              <a:latin typeface="Arial" pitchFamily="34" charset="0"/>
              <a:cs typeface="+mn-cs"/>
            </a:endParaRPr>
          </a:p>
          <a:p>
            <a:pPr eaLnBrk="0" hangingPunct="0">
              <a:defRPr/>
            </a:pPr>
            <a:r>
              <a:rPr lang="en-GB" sz="2400" b="1" i="1" dirty="0">
                <a:solidFill>
                  <a:schemeClr val="tx2"/>
                </a:solidFill>
                <a:latin typeface="+mn-lt"/>
                <a:ea typeface="Calibri" pitchFamily="34" charset="0"/>
                <a:cs typeface="Calibri" pitchFamily="34" charset="0"/>
              </a:rPr>
              <a:t>Assist SEECP </a:t>
            </a:r>
          </a:p>
          <a:p>
            <a:pPr eaLnBrk="0" hangingPunct="0">
              <a:defRPr/>
            </a:pPr>
            <a:endParaRPr lang="en-US" sz="1400" b="1" i="1" dirty="0">
              <a:solidFill>
                <a:schemeClr val="tx2"/>
              </a:solidFill>
              <a:latin typeface="Arial" pitchFamily="34" charset="0"/>
              <a:cs typeface="+mn-cs"/>
            </a:endParaRPr>
          </a:p>
          <a:p>
            <a:pPr eaLnBrk="0" hangingPunct="0">
              <a:buFont typeface="Arial" pitchFamily="34" charset="0"/>
              <a:buChar char="•"/>
              <a:defRPr/>
            </a:pPr>
            <a:r>
              <a:rPr lang="en-GB" sz="2400" dirty="0">
                <a:solidFill>
                  <a:schemeClr val="tx2"/>
                </a:solidFill>
                <a:latin typeface="+mn-lt"/>
                <a:ea typeface="Calibri" pitchFamily="34" charset="0"/>
                <a:cs typeface="Calibri" pitchFamily="34" charset="0"/>
              </a:rPr>
              <a:t> contribution to different activities in the SEECP framework, in particular in preparing a number of sectorial meetings organized or to be organized by the SEECP C-</a:t>
            </a:r>
            <a:r>
              <a:rPr lang="en-GB" sz="2400" dirty="0" err="1">
                <a:solidFill>
                  <a:schemeClr val="tx2"/>
                </a:solidFill>
                <a:latin typeface="+mn-lt"/>
                <a:ea typeface="Calibri" pitchFamily="34" charset="0"/>
                <a:cs typeface="Calibri" pitchFamily="34" charset="0"/>
              </a:rPr>
              <a:t>i</a:t>
            </a:r>
            <a:r>
              <a:rPr lang="en-GB" sz="2400" dirty="0">
                <a:solidFill>
                  <a:schemeClr val="tx2"/>
                </a:solidFill>
                <a:latin typeface="+mn-lt"/>
                <a:ea typeface="Calibri" pitchFamily="34" charset="0"/>
                <a:cs typeface="Calibri" pitchFamily="34" charset="0"/>
              </a:rPr>
              <a:t>-Os and related to the RCC Strategy and Work Programme 2011-2013. </a:t>
            </a:r>
            <a:endParaRPr lang="en-US" sz="2400" dirty="0">
              <a:solidFill>
                <a:schemeClr val="tx2"/>
              </a:solidFill>
              <a:latin typeface="+mn-lt"/>
              <a:cs typeface="+mn-cs"/>
            </a:endParaRPr>
          </a:p>
          <a:p>
            <a:pPr eaLnBrk="0" hangingPunct="0">
              <a:buFont typeface="Arial" pitchFamily="34" charset="0"/>
              <a:buChar char="•"/>
              <a:defRPr/>
            </a:pPr>
            <a:r>
              <a:rPr lang="en-GB" sz="2400" dirty="0">
                <a:solidFill>
                  <a:schemeClr val="tx2"/>
                </a:solidFill>
                <a:latin typeface="+mn-lt"/>
                <a:ea typeface="Calibri" pitchFamily="34" charset="0"/>
                <a:cs typeface="Calibri" pitchFamily="34" charset="0"/>
              </a:rPr>
              <a:t>  consultations held with the high-level representatives of the SEECP</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21506"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4100" name="Rectangle 4"/>
          <p:cNvSpPr>
            <a:spLocks noChangeArrowheads="1"/>
          </p:cNvSpPr>
          <p:nvPr/>
        </p:nvSpPr>
        <p:spPr bwMode="auto">
          <a:xfrm>
            <a:off x="323850" y="385763"/>
            <a:ext cx="8569325" cy="6986587"/>
          </a:xfrm>
          <a:prstGeom prst="rect">
            <a:avLst/>
          </a:prstGeom>
          <a:noFill/>
          <a:ln w="9525">
            <a:noFill/>
            <a:miter lim="800000"/>
            <a:headEnd/>
            <a:tailEnd/>
          </a:ln>
          <a:effectLst/>
        </p:spPr>
        <p:txBody>
          <a:bodyPr anchor="ctr">
            <a:spAutoFit/>
          </a:bodyPr>
          <a:lstStyle/>
          <a:p>
            <a:pPr algn="just" eaLnBrk="0" hangingPunct="0">
              <a:defRPr/>
            </a:pPr>
            <a:r>
              <a:rPr lang="en-GB" sz="2400" b="1" i="1" dirty="0">
                <a:solidFill>
                  <a:schemeClr val="tx2"/>
                </a:solidFill>
                <a:latin typeface="+mn-lt"/>
                <a:cs typeface="+mn-cs"/>
              </a:rPr>
              <a:t>Monitored and streamlined regional activities</a:t>
            </a:r>
          </a:p>
          <a:p>
            <a:pPr algn="just" eaLnBrk="0" hangingPunct="0">
              <a:defRPr/>
            </a:pPr>
            <a:endParaRPr lang="en-GB" sz="800" b="1" i="1" dirty="0">
              <a:solidFill>
                <a:schemeClr val="tx2"/>
              </a:solidFill>
              <a:latin typeface="+mn-lt"/>
              <a:cs typeface="+mn-cs"/>
            </a:endParaRPr>
          </a:p>
          <a:p>
            <a:pPr algn="just" eaLnBrk="0" hangingPunct="0">
              <a:buFont typeface="Arial" pitchFamily="34" charset="0"/>
              <a:buChar char="•"/>
              <a:defRPr/>
            </a:pPr>
            <a:r>
              <a:rPr lang="en-GB" sz="2400" dirty="0">
                <a:solidFill>
                  <a:schemeClr val="tx2"/>
                </a:solidFill>
                <a:latin typeface="+mn-lt"/>
                <a:ea typeface="Calibri" pitchFamily="34" charset="0"/>
                <a:cs typeface="Calibri" pitchFamily="34" charset="0"/>
              </a:rPr>
              <a:t> </a:t>
            </a:r>
            <a:r>
              <a:rPr lang="en-GB" sz="2400" dirty="0">
                <a:solidFill>
                  <a:schemeClr val="tx2"/>
                </a:solidFill>
                <a:latin typeface="+mn-lt"/>
                <a:cs typeface="+mn-cs"/>
              </a:rPr>
              <a:t>targeted informing</a:t>
            </a:r>
          </a:p>
          <a:p>
            <a:pPr algn="just" eaLnBrk="0" hangingPunct="0">
              <a:buFont typeface="Arial" pitchFamily="34" charset="0"/>
              <a:buChar char="•"/>
              <a:defRPr/>
            </a:pPr>
            <a:r>
              <a:rPr lang="en-GB" sz="2400" dirty="0">
                <a:solidFill>
                  <a:schemeClr val="tx2"/>
                </a:solidFill>
                <a:latin typeface="+mn-lt"/>
                <a:cs typeface="+mn-cs"/>
              </a:rPr>
              <a:t> periodical stock taking (RCC Annual Reports, Survey of RI&amp;TFs, March 2011)</a:t>
            </a:r>
          </a:p>
          <a:p>
            <a:pPr algn="just" eaLnBrk="0" hangingPunct="0">
              <a:buFont typeface="Arial" pitchFamily="34" charset="0"/>
              <a:buChar char="•"/>
              <a:defRPr/>
            </a:pPr>
            <a:r>
              <a:rPr lang="en-GB" sz="2400" dirty="0">
                <a:solidFill>
                  <a:schemeClr val="tx2"/>
                </a:solidFill>
                <a:latin typeface="+mn-lt"/>
                <a:cs typeface="+mn-cs"/>
              </a:rPr>
              <a:t> jointly planed and performed different activities</a:t>
            </a:r>
          </a:p>
          <a:p>
            <a:pPr algn="just" eaLnBrk="0" hangingPunct="0">
              <a:buFont typeface="Arial" pitchFamily="34" charset="0"/>
              <a:buChar char="•"/>
              <a:defRPr/>
            </a:pPr>
            <a:r>
              <a:rPr lang="en-GB" sz="2400" dirty="0">
                <a:solidFill>
                  <a:schemeClr val="tx2"/>
                </a:solidFill>
                <a:latin typeface="+mn-lt"/>
                <a:cs typeface="+mn-cs"/>
              </a:rPr>
              <a:t> managing, monitoring and/or steering role in different bodies or projects of other regional initiatives (CEFTA, eSEE, CeGD, SEETO, RENA, REC, ICAM/RBM, PPII/ADP, UNECE CSE, ISRBC, NALAS, RAI, SELEC, SEEPAG, MARRI, SEPCA, SEDM, SEEC – Forum for Western Balkans Defense Cooperation, US-Adriatic Charter (A5), SEESAC, DPPI, GTF, SEECEL, RESPA, ERI SEE, RCC TF CS, RCC TF BHC, CPF, RSPC etc.)</a:t>
            </a:r>
          </a:p>
          <a:p>
            <a:pPr algn="just" eaLnBrk="0" hangingPunct="0">
              <a:buFont typeface="Arial" pitchFamily="34" charset="0"/>
              <a:buChar char="•"/>
              <a:defRPr/>
            </a:pPr>
            <a:r>
              <a:rPr lang="en-GB" sz="2400" dirty="0">
                <a:latin typeface="Arial" pitchFamily="34" charset="0"/>
                <a:cs typeface="+mn-cs"/>
              </a:rPr>
              <a:t> </a:t>
            </a:r>
            <a:r>
              <a:rPr lang="en-GB" sz="2400" dirty="0">
                <a:solidFill>
                  <a:schemeClr val="tx2"/>
                </a:solidFill>
                <a:latin typeface="+mn-lt"/>
                <a:cs typeface="+mn-cs"/>
              </a:rPr>
              <a:t>regular bilateral meetings and consultations with a number of well-established RI&amp;TFs, or emerging partners of the RCC SEE Public Private Partnership Network, Regional Network of Investment Promotion Agencies etc.)</a:t>
            </a:r>
          </a:p>
          <a:p>
            <a:pPr algn="just" eaLnBrk="0" hangingPunct="0">
              <a:buFont typeface="Arial" pitchFamily="34" charset="0"/>
              <a:buChar char="•"/>
              <a:defRPr/>
            </a:pPr>
            <a:endParaRPr lang="en-GB" sz="2000" b="1" dirty="0">
              <a:solidFill>
                <a:schemeClr val="tx2"/>
              </a:solidFill>
              <a:latin typeface="+mn-lt"/>
              <a:cs typeface="+mn-cs"/>
            </a:endParaRPr>
          </a:p>
          <a:p>
            <a:pPr algn="just" eaLnBrk="0" hangingPunct="0">
              <a:buFont typeface="Arial" pitchFamily="34" charset="0"/>
              <a:buChar char="•"/>
              <a:defRPr/>
            </a:pPr>
            <a:endParaRPr lang="en-GB" sz="2000" dirty="0">
              <a:latin typeface="+mn-lt"/>
              <a:cs typeface="+mn-cs"/>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23554"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4100" name="Rectangle 4"/>
          <p:cNvSpPr>
            <a:spLocks noChangeArrowheads="1"/>
          </p:cNvSpPr>
          <p:nvPr/>
        </p:nvSpPr>
        <p:spPr bwMode="auto">
          <a:xfrm>
            <a:off x="395288" y="911225"/>
            <a:ext cx="8208962" cy="5030788"/>
          </a:xfrm>
          <a:prstGeom prst="rect">
            <a:avLst/>
          </a:prstGeom>
          <a:noFill/>
          <a:ln w="9525">
            <a:noFill/>
            <a:miter lim="800000"/>
            <a:headEnd/>
            <a:tailEnd/>
          </a:ln>
          <a:effectLst/>
        </p:spPr>
        <p:txBody>
          <a:bodyPr anchor="ctr">
            <a:spAutoFit/>
          </a:bodyPr>
          <a:lstStyle/>
          <a:p>
            <a:pPr algn="just" eaLnBrk="0" hangingPunct="0">
              <a:defRPr/>
            </a:pPr>
            <a:r>
              <a:rPr lang="en-US" sz="2400" b="1" i="1" dirty="0">
                <a:solidFill>
                  <a:schemeClr val="tx2"/>
                </a:solidFill>
                <a:latin typeface="Arial" pitchFamily="34" charset="0"/>
                <a:cs typeface="+mn-cs"/>
              </a:rPr>
              <a:t>Exert strategic leadership in regional cooperation</a:t>
            </a:r>
          </a:p>
          <a:p>
            <a:pPr algn="just" eaLnBrk="0" hangingPunct="0">
              <a:defRPr/>
            </a:pPr>
            <a:endParaRPr lang="en-US" sz="900" dirty="0">
              <a:solidFill>
                <a:schemeClr val="tx2"/>
              </a:solidFill>
              <a:latin typeface="Arial" pitchFamily="34" charset="0"/>
              <a:cs typeface="+mn-cs"/>
            </a:endParaRPr>
          </a:p>
          <a:p>
            <a:pPr algn="just" eaLnBrk="0" hangingPunct="0">
              <a:buFont typeface="Arial" pitchFamily="34" charset="0"/>
              <a:buChar char="•"/>
              <a:defRPr/>
            </a:pPr>
            <a:r>
              <a:rPr lang="en-GB" sz="2400" dirty="0">
                <a:solidFill>
                  <a:schemeClr val="tx2"/>
                </a:solidFill>
                <a:latin typeface="Arial" pitchFamily="34" charset="0"/>
                <a:ea typeface="Calibri" pitchFamily="34" charset="0"/>
                <a:cs typeface="Calibri" pitchFamily="34" charset="0"/>
              </a:rPr>
              <a:t> </a:t>
            </a:r>
            <a:r>
              <a:rPr lang="en-US" sz="2400" dirty="0">
                <a:solidFill>
                  <a:schemeClr val="tx2"/>
                </a:solidFill>
                <a:latin typeface="+mn-lt"/>
                <a:cs typeface="+mn-cs"/>
              </a:rPr>
              <a:t>development of regional platforms and/or strategies in all priority areas such as: </a:t>
            </a:r>
            <a:r>
              <a:rPr lang="en-US" sz="2400" i="1" dirty="0">
                <a:solidFill>
                  <a:schemeClr val="tx2"/>
                </a:solidFill>
                <a:latin typeface="+mn-lt"/>
                <a:cs typeface="+mn-cs"/>
              </a:rPr>
              <a:t>SEEIC Work Programme</a:t>
            </a:r>
            <a:r>
              <a:rPr lang="en-US" sz="2400" dirty="0">
                <a:solidFill>
                  <a:schemeClr val="tx2"/>
                </a:solidFill>
                <a:latin typeface="+mn-lt"/>
                <a:cs typeface="+mn-cs"/>
              </a:rPr>
              <a:t>, </a:t>
            </a:r>
            <a:r>
              <a:rPr lang="en-US" sz="2400" i="1" dirty="0">
                <a:solidFill>
                  <a:schemeClr val="tx2"/>
                </a:solidFill>
                <a:latin typeface="+mn-lt"/>
                <a:cs typeface="+mn-cs"/>
              </a:rPr>
              <a:t>Social Agenda for the Western Balkans 2020</a:t>
            </a:r>
            <a:r>
              <a:rPr lang="en-US" sz="2400" dirty="0">
                <a:solidFill>
                  <a:schemeClr val="tx2"/>
                </a:solidFill>
                <a:latin typeface="+mn-lt"/>
                <a:cs typeface="+mn-cs"/>
              </a:rPr>
              <a:t>, </a:t>
            </a:r>
            <a:r>
              <a:rPr lang="en-US" sz="2400" i="1" dirty="0">
                <a:solidFill>
                  <a:schemeClr val="tx2"/>
                </a:solidFill>
                <a:latin typeface="+mn-lt"/>
                <a:cs typeface="+mn-cs"/>
              </a:rPr>
              <a:t>Regional Strategic Document and the Action Plan 2011-2013</a:t>
            </a:r>
            <a:r>
              <a:rPr lang="en-US" sz="2400" dirty="0">
                <a:solidFill>
                  <a:schemeClr val="tx2"/>
                </a:solidFill>
                <a:latin typeface="+mn-lt"/>
                <a:cs typeface="+mn-cs"/>
              </a:rPr>
              <a:t> in Justice and Home Affairs, </a:t>
            </a:r>
            <a:r>
              <a:rPr lang="en-GB" sz="2400" dirty="0">
                <a:solidFill>
                  <a:schemeClr val="tx2"/>
                </a:solidFill>
                <a:latin typeface="+mn-lt"/>
                <a:cs typeface="+mn-cs"/>
              </a:rPr>
              <a:t>SEE Military Intelligence Chiefs Forum (SEEMIC)</a:t>
            </a:r>
            <a:r>
              <a:rPr lang="en-GB" sz="2400" i="1" dirty="0">
                <a:solidFill>
                  <a:schemeClr val="tx2"/>
                </a:solidFill>
                <a:latin typeface="+mn-lt"/>
                <a:cs typeface="+mn-cs"/>
              </a:rPr>
              <a:t>, </a:t>
            </a:r>
            <a:r>
              <a:rPr lang="en-GB" sz="2400" dirty="0">
                <a:solidFill>
                  <a:schemeClr val="tx2"/>
                </a:solidFill>
                <a:latin typeface="+mn-lt"/>
                <a:cs typeface="+mn-cs"/>
              </a:rPr>
              <a:t>and Forum of the Heads of SEE National Security Authorities (SEENSA),</a:t>
            </a:r>
            <a:r>
              <a:rPr lang="en-GB" sz="2400" i="1" dirty="0">
                <a:solidFill>
                  <a:schemeClr val="tx2"/>
                </a:solidFill>
                <a:latin typeface="+mn-lt"/>
                <a:cs typeface="+mn-cs"/>
              </a:rPr>
              <a:t> Regional Strategy for Research and Development for Innovation for the Western Balkans etc.</a:t>
            </a:r>
            <a:r>
              <a:rPr lang="en-GB" sz="2400" dirty="0">
                <a:solidFill>
                  <a:schemeClr val="tx2"/>
                </a:solidFill>
                <a:latin typeface="+mn-lt"/>
                <a:cs typeface="+mn-cs"/>
              </a:rPr>
              <a:t> </a:t>
            </a:r>
          </a:p>
          <a:p>
            <a:pPr algn="just" eaLnBrk="0" hangingPunct="0">
              <a:buFont typeface="Arial" pitchFamily="34" charset="0"/>
              <a:buChar char="•"/>
              <a:defRPr/>
            </a:pPr>
            <a:r>
              <a:rPr lang="en-GB" sz="2400" dirty="0">
                <a:solidFill>
                  <a:schemeClr val="tx2"/>
                </a:solidFill>
                <a:latin typeface="+mn-lt"/>
                <a:cs typeface="+mn-cs"/>
              </a:rPr>
              <a:t> support in elaborating the proposal on the need to launch regional energy strategy and its forthcoming completion, and others</a:t>
            </a:r>
            <a:endParaRPr lang="en-US" sz="2400" dirty="0">
              <a:solidFill>
                <a:schemeClr val="tx2"/>
              </a:solidFill>
              <a:latin typeface="+mn-lt"/>
              <a:cs typeface="+mn-cs"/>
            </a:endParaRPr>
          </a:p>
          <a:p>
            <a:pPr algn="just" eaLnBrk="0" hangingPunct="0">
              <a:buFont typeface="Arial" pitchFamily="34" charset="0"/>
              <a:buChar char="•"/>
              <a:defRPr/>
            </a:pPr>
            <a:endParaRPr lang="en-GB" sz="2400" dirty="0">
              <a:solidFill>
                <a:schemeClr val="tx2"/>
              </a:solidFill>
              <a:latin typeface="+mn-lt"/>
              <a:cs typeface="+mn-cs"/>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25602"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4100" name="Rectangle 4"/>
          <p:cNvSpPr>
            <a:spLocks noChangeArrowheads="1"/>
          </p:cNvSpPr>
          <p:nvPr/>
        </p:nvSpPr>
        <p:spPr bwMode="auto">
          <a:xfrm>
            <a:off x="179388" y="-141288"/>
            <a:ext cx="8785225" cy="7418388"/>
          </a:xfrm>
          <a:prstGeom prst="rect">
            <a:avLst/>
          </a:prstGeom>
          <a:noFill/>
          <a:ln w="9525">
            <a:noFill/>
            <a:miter lim="800000"/>
            <a:headEnd/>
            <a:tailEnd/>
          </a:ln>
          <a:effectLst/>
        </p:spPr>
        <p:txBody>
          <a:bodyPr anchor="ctr">
            <a:spAutoFit/>
          </a:bodyPr>
          <a:lstStyle/>
          <a:p>
            <a:pPr algn="just" eaLnBrk="0" hangingPunct="0">
              <a:defRPr/>
            </a:pPr>
            <a:endParaRPr lang="en-GB" sz="2000" dirty="0">
              <a:latin typeface="+mn-lt"/>
              <a:ea typeface="Calibri" pitchFamily="34" charset="0"/>
              <a:cs typeface="Calibri" pitchFamily="34" charset="0"/>
            </a:endParaRPr>
          </a:p>
          <a:p>
            <a:pPr algn="just" eaLnBrk="0" hangingPunct="0">
              <a:defRPr/>
            </a:pPr>
            <a:endParaRPr lang="en-GB" sz="2400" b="1" i="1" dirty="0">
              <a:solidFill>
                <a:schemeClr val="tx2"/>
              </a:solidFill>
              <a:latin typeface="+mn-lt"/>
              <a:cs typeface="+mn-cs"/>
            </a:endParaRPr>
          </a:p>
          <a:p>
            <a:pPr algn="just" eaLnBrk="0" hangingPunct="0">
              <a:defRPr/>
            </a:pPr>
            <a:r>
              <a:rPr lang="en-GB" sz="2400" b="1" i="1" dirty="0">
                <a:solidFill>
                  <a:schemeClr val="tx2"/>
                </a:solidFill>
                <a:latin typeface="+mn-lt"/>
                <a:cs typeface="+mn-cs"/>
              </a:rPr>
              <a:t>Provide a regional perspective in donor assistance </a:t>
            </a:r>
          </a:p>
          <a:p>
            <a:pPr algn="just" eaLnBrk="0" hangingPunct="0">
              <a:defRPr/>
            </a:pPr>
            <a:endParaRPr lang="en-GB" sz="800" b="1" i="1" dirty="0">
              <a:solidFill>
                <a:schemeClr val="tx2"/>
              </a:solidFill>
              <a:latin typeface="+mn-lt"/>
              <a:cs typeface="+mn-cs"/>
            </a:endParaRPr>
          </a:p>
          <a:p>
            <a:pPr algn="just" eaLnBrk="0" hangingPunct="0">
              <a:buFont typeface="Arial" pitchFamily="34" charset="0"/>
              <a:buChar char="•"/>
              <a:defRPr/>
            </a:pPr>
            <a:r>
              <a:rPr lang="en-GB" sz="2400" dirty="0">
                <a:solidFill>
                  <a:schemeClr val="tx2"/>
                </a:solidFill>
                <a:latin typeface="+mn-lt"/>
                <a:ea typeface="Calibri" pitchFamily="34" charset="0"/>
                <a:cs typeface="Calibri" pitchFamily="34" charset="0"/>
              </a:rPr>
              <a:t> </a:t>
            </a:r>
            <a:r>
              <a:rPr lang="en-US" sz="2400" dirty="0">
                <a:solidFill>
                  <a:schemeClr val="tx2"/>
                </a:solidFill>
                <a:latin typeface="+mn-lt"/>
                <a:cs typeface="+mn-cs"/>
              </a:rPr>
              <a:t>improved communication on regional cooperation activities in the triangle RCC Secretariat and other regional initiatives, NIPAC offices and DG Enlargement</a:t>
            </a:r>
          </a:p>
          <a:p>
            <a:pPr algn="just" eaLnBrk="0" hangingPunct="0">
              <a:buFont typeface="Arial" pitchFamily="34" charset="0"/>
              <a:buChar char="•"/>
              <a:defRPr/>
            </a:pPr>
            <a:r>
              <a:rPr lang="en-GB" sz="2400" dirty="0">
                <a:solidFill>
                  <a:schemeClr val="tx2"/>
                </a:solidFill>
                <a:latin typeface="+mn-lt"/>
                <a:cs typeface="+mn-cs"/>
              </a:rPr>
              <a:t> assisted/co-chaired the MB IPA Strategy Working Groups, Western Balkans Investment Framework Steering Committee Meetings, as well as International Financial Institutions (IFI) Advisory Group meetings</a:t>
            </a:r>
          </a:p>
          <a:p>
            <a:pPr algn="just" eaLnBrk="0" hangingPunct="0">
              <a:buFont typeface="Arial" pitchFamily="34" charset="0"/>
              <a:buChar char="•"/>
              <a:defRPr/>
            </a:pPr>
            <a:r>
              <a:rPr lang="en-GB" sz="2400" dirty="0">
                <a:solidFill>
                  <a:schemeClr val="tx2"/>
                </a:solidFill>
                <a:latin typeface="+mn-lt"/>
                <a:cs typeface="+mn-cs"/>
              </a:rPr>
              <a:t> established or intensified contacts with other DGs in the EC (DG REGIO, DG MOVE, DG International Cooperation, DG Humanitarian Aid and Crisis Response, DG Research, Innovation and Science, DG Education and Culture, etc), as well as with the specialised units within the External Action Service, for the security cooperation area</a:t>
            </a:r>
          </a:p>
          <a:p>
            <a:pPr algn="just" eaLnBrk="0" hangingPunct="0">
              <a:buFont typeface="Arial" pitchFamily="34" charset="0"/>
              <a:buChar char="•"/>
              <a:defRPr/>
            </a:pPr>
            <a:r>
              <a:rPr lang="en-GB" sz="2400" dirty="0">
                <a:solidFill>
                  <a:schemeClr val="tx2"/>
                </a:solidFill>
                <a:latin typeface="+mn-lt"/>
                <a:cs typeface="+mn-cs"/>
              </a:rPr>
              <a:t> consultations were also held with other donors interested in regional projects (ADA, SIDA, FES, HBS, GIZ, UNDP, USAID, OSCE, World Bank, SDC, BTD etc.)</a:t>
            </a:r>
          </a:p>
          <a:p>
            <a:pPr algn="just" eaLnBrk="0" hangingPunct="0">
              <a:defRPr/>
            </a:pPr>
            <a:r>
              <a:rPr lang="en-GB" sz="2000" dirty="0">
                <a:solidFill>
                  <a:schemeClr val="tx2"/>
                </a:solidFill>
                <a:latin typeface="+mn-lt"/>
                <a:cs typeface="+mn-cs"/>
              </a:rPr>
              <a:t> </a:t>
            </a:r>
            <a:endParaRPr lang="en-US" sz="2000" dirty="0">
              <a:solidFill>
                <a:schemeClr val="tx2"/>
              </a:solidFill>
              <a:latin typeface="+mn-lt"/>
              <a:cs typeface="+mn-cs"/>
            </a:endParaRPr>
          </a:p>
          <a:p>
            <a:pPr algn="just" eaLnBrk="0" hangingPunct="0">
              <a:buFont typeface="Arial" pitchFamily="34" charset="0"/>
              <a:buChar char="•"/>
              <a:defRPr/>
            </a:pPr>
            <a:endParaRPr lang="en-GB" sz="2000" dirty="0">
              <a:latin typeface="+mn-lt"/>
              <a:cs typeface="+mn-cs"/>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27650"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4" name="Rectangle 3"/>
          <p:cNvSpPr/>
          <p:nvPr/>
        </p:nvSpPr>
        <p:spPr>
          <a:xfrm>
            <a:off x="684213" y="908050"/>
            <a:ext cx="7848600" cy="5186363"/>
          </a:xfrm>
          <a:prstGeom prst="rect">
            <a:avLst/>
          </a:prstGeom>
        </p:spPr>
        <p:txBody>
          <a:bodyPr>
            <a:spAutoFit/>
          </a:bodyPr>
          <a:lstStyle/>
          <a:p>
            <a:pPr algn="just" eaLnBrk="0" hangingPunct="0">
              <a:defRPr/>
            </a:pPr>
            <a:endParaRPr lang="en-GB" sz="800" dirty="0">
              <a:solidFill>
                <a:schemeClr val="tx2"/>
              </a:solidFill>
              <a:latin typeface="+mn-lt"/>
              <a:ea typeface="Calibri" pitchFamily="34" charset="0"/>
              <a:cs typeface="Calibri" pitchFamily="34" charset="0"/>
            </a:endParaRPr>
          </a:p>
          <a:p>
            <a:pPr algn="just" eaLnBrk="0" hangingPunct="0">
              <a:defRPr/>
            </a:pPr>
            <a:r>
              <a:rPr lang="en-GB" sz="2400" b="1" i="1" dirty="0">
                <a:solidFill>
                  <a:schemeClr val="tx2"/>
                </a:solidFill>
                <a:latin typeface="+mn-lt"/>
                <a:cs typeface="+mn-cs"/>
              </a:rPr>
              <a:t>Support increased involvement of civil society in regional activities</a:t>
            </a:r>
          </a:p>
          <a:p>
            <a:pPr algn="just" eaLnBrk="0" hangingPunct="0">
              <a:defRPr/>
            </a:pPr>
            <a:endParaRPr lang="en-GB" sz="1100" b="1" i="1" dirty="0">
              <a:solidFill>
                <a:schemeClr val="tx2"/>
              </a:solidFill>
              <a:latin typeface="+mn-lt"/>
              <a:ea typeface="Calibri" pitchFamily="34" charset="0"/>
              <a:cs typeface="Calibri" pitchFamily="34" charset="0"/>
            </a:endParaRPr>
          </a:p>
          <a:p>
            <a:pPr algn="just" eaLnBrk="0" hangingPunct="0">
              <a:buFont typeface="Arial" pitchFamily="34" charset="0"/>
              <a:buChar char="•"/>
              <a:defRPr/>
            </a:pPr>
            <a:r>
              <a:rPr lang="en-GB" sz="2400" dirty="0">
                <a:solidFill>
                  <a:schemeClr val="tx2"/>
                </a:solidFill>
                <a:latin typeface="+mn-lt"/>
                <a:cs typeface="+mn-cs"/>
              </a:rPr>
              <a:t> helping to launch (European Association of Public Service Media in South East Europe, Network of National Councils of the European Movement in SEE, ECO Social Entrepreneurs Network in SEE) and consolidate cooperation with CSO networks</a:t>
            </a:r>
          </a:p>
          <a:p>
            <a:pPr algn="just" eaLnBrk="0" hangingPunct="0">
              <a:buFont typeface="Arial" pitchFamily="34" charset="0"/>
              <a:buChar char="•"/>
              <a:defRPr/>
            </a:pPr>
            <a:r>
              <a:rPr lang="en-GB" sz="2400" dirty="0">
                <a:solidFill>
                  <a:schemeClr val="tx2"/>
                </a:solidFill>
                <a:latin typeface="+mn-lt"/>
                <a:cs typeface="+mn-cs"/>
              </a:rPr>
              <a:t> permanent dialogue and/or common activities were in place with different CSO stakeholders from the region such as TACSO team, ICDT, BFPE, ICPE, ECPD, IENE, BCSDN etc.</a:t>
            </a:r>
          </a:p>
          <a:p>
            <a:pPr algn="just" eaLnBrk="0" hangingPunct="0">
              <a:buFont typeface="Arial" pitchFamily="34" charset="0"/>
              <a:buChar char="•"/>
              <a:defRPr/>
            </a:pPr>
            <a:r>
              <a:rPr lang="en-GB" sz="2400" dirty="0">
                <a:solidFill>
                  <a:schemeClr val="tx2"/>
                </a:solidFill>
                <a:latin typeface="+mn-lt"/>
                <a:ea typeface="Calibri" pitchFamily="34" charset="0"/>
                <a:cs typeface="Calibri" pitchFamily="34" charset="0"/>
              </a:rPr>
              <a:t>cooperation with think tanks from the region and beyond (LSE Network of SEE researchers, universities and  research institutes).</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250825" y="908050"/>
            <a:ext cx="8435975"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29698"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65537" name="Rectangle 1"/>
          <p:cNvSpPr>
            <a:spLocks noChangeArrowheads="1"/>
          </p:cNvSpPr>
          <p:nvPr/>
        </p:nvSpPr>
        <p:spPr bwMode="auto">
          <a:xfrm>
            <a:off x="250825" y="-601663"/>
            <a:ext cx="8713788" cy="7016751"/>
          </a:xfrm>
          <a:prstGeom prst="rect">
            <a:avLst/>
          </a:prstGeom>
          <a:noFill/>
          <a:ln w="9525">
            <a:noFill/>
            <a:miter lim="800000"/>
            <a:headEnd/>
            <a:tailEnd/>
          </a:ln>
          <a:effectLst/>
        </p:spPr>
        <p:txBody>
          <a:bodyPr anchor="ctr">
            <a:spAutoFit/>
          </a:bodyPr>
          <a:lstStyle/>
          <a:p>
            <a:pPr algn="just" eaLnBrk="0" hangingPunct="0">
              <a:defRPr/>
            </a:pPr>
            <a:endParaRPr lang="en-GB" sz="1400" b="1" dirty="0">
              <a:latin typeface="Calibri" pitchFamily="34" charset="0"/>
              <a:ea typeface="Calibri" pitchFamily="34" charset="0"/>
              <a:cs typeface="Times New Roman" pitchFamily="18" charset="0"/>
            </a:endParaRPr>
          </a:p>
          <a:p>
            <a:pPr algn="just" eaLnBrk="0" hangingPunct="0">
              <a:defRPr/>
            </a:pPr>
            <a:endParaRPr lang="en-GB" sz="1400" b="1" dirty="0">
              <a:latin typeface="Calibri" pitchFamily="34" charset="0"/>
              <a:ea typeface="Calibri" pitchFamily="34" charset="0"/>
              <a:cs typeface="Times New Roman" pitchFamily="18" charset="0"/>
            </a:endParaRPr>
          </a:p>
          <a:p>
            <a:pPr algn="just" eaLnBrk="0" hangingPunct="0">
              <a:defRPr/>
            </a:pPr>
            <a:endParaRPr lang="en-GB" sz="1400" b="1" dirty="0">
              <a:latin typeface="Calibri" pitchFamily="34" charset="0"/>
              <a:ea typeface="Calibri" pitchFamily="34" charset="0"/>
              <a:cs typeface="Times New Roman" pitchFamily="18" charset="0"/>
            </a:endParaRPr>
          </a:p>
          <a:p>
            <a:pPr algn="just" eaLnBrk="0" hangingPunct="0">
              <a:defRPr/>
            </a:pPr>
            <a:endParaRPr lang="en-GB" sz="2400" b="1" dirty="0">
              <a:latin typeface="Arial Black" pitchFamily="34" charset="0"/>
              <a:ea typeface="Calibri" pitchFamily="34" charset="0"/>
              <a:cs typeface="Times New Roman" pitchFamily="18" charset="0"/>
            </a:endParaRPr>
          </a:p>
          <a:p>
            <a:pPr algn="just" eaLnBrk="0" hangingPunct="0">
              <a:defRPr/>
            </a:pPr>
            <a:endParaRPr lang="en-GB" sz="2400" b="1" dirty="0">
              <a:solidFill>
                <a:schemeClr val="tx2"/>
              </a:solidFill>
              <a:latin typeface="Arial Black" pitchFamily="34" charset="0"/>
              <a:ea typeface="Calibri" pitchFamily="34" charset="0"/>
              <a:cs typeface="Times New Roman" pitchFamily="18" charset="0"/>
            </a:endParaRPr>
          </a:p>
          <a:p>
            <a:pPr algn="just" eaLnBrk="0" hangingPunct="0">
              <a:defRPr/>
            </a:pPr>
            <a:r>
              <a:rPr lang="en-GB" sz="2400" b="1" dirty="0">
                <a:solidFill>
                  <a:schemeClr val="tx2"/>
                </a:solidFill>
                <a:latin typeface="Arial Black" pitchFamily="34" charset="0"/>
                <a:ea typeface="Calibri" pitchFamily="34" charset="0"/>
                <a:cs typeface="Times New Roman" pitchFamily="18" charset="0"/>
              </a:rPr>
              <a:t>MAIN ACHIEVEMENTS OF THE RCC SECRETARIAT IN 2011 – per Priority Areas</a:t>
            </a:r>
          </a:p>
          <a:p>
            <a:pPr algn="just" eaLnBrk="0" hangingPunct="0">
              <a:defRPr/>
            </a:pPr>
            <a:endParaRPr lang="en-US" sz="2400" dirty="0">
              <a:solidFill>
                <a:schemeClr val="tx2"/>
              </a:solidFill>
              <a:latin typeface="+mn-lt"/>
              <a:cs typeface="+mn-cs"/>
            </a:endParaRPr>
          </a:p>
          <a:p>
            <a:pPr marL="457200" indent="-457200" algn="just" eaLnBrk="0" hangingPunct="0">
              <a:buFontTx/>
              <a:buAutoNum type="arabicPeriod"/>
              <a:defRPr/>
            </a:pPr>
            <a:r>
              <a:rPr lang="en-GB" sz="2400" b="1" i="1" u="sng" dirty="0">
                <a:solidFill>
                  <a:schemeClr val="tx2"/>
                </a:solidFill>
                <a:latin typeface="+mn-lt"/>
                <a:ea typeface="Calibri" pitchFamily="34" charset="0"/>
                <a:cs typeface="Times New Roman" pitchFamily="18" charset="0"/>
              </a:rPr>
              <a:t>ECONOMIC AND SOCIAL DEVELOPMENT</a:t>
            </a:r>
          </a:p>
          <a:p>
            <a:pPr marL="457200" indent="-457200" algn="just" eaLnBrk="0" hangingPunct="0">
              <a:defRPr/>
            </a:pPr>
            <a:endParaRPr lang="en-US" sz="2400" i="1" u="sng"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Calibri" pitchFamily="34" charset="0"/>
              </a:rPr>
              <a:t>Transfer of the </a:t>
            </a:r>
            <a:r>
              <a:rPr lang="en-GB" sz="2400" b="1" dirty="0">
                <a:solidFill>
                  <a:schemeClr val="tx2"/>
                </a:solidFill>
                <a:latin typeface="+mn-lt"/>
                <a:ea typeface="Calibri" pitchFamily="34" charset="0"/>
                <a:cs typeface="Calibri" pitchFamily="34" charset="0"/>
              </a:rPr>
              <a:t>South East Europe Investment Committee</a:t>
            </a:r>
            <a:r>
              <a:rPr lang="en-GB" sz="2400" dirty="0">
                <a:solidFill>
                  <a:schemeClr val="tx2"/>
                </a:solidFill>
                <a:latin typeface="+mn-lt"/>
                <a:ea typeface="Calibri" pitchFamily="34" charset="0"/>
                <a:cs typeface="Calibri" pitchFamily="34" charset="0"/>
              </a:rPr>
              <a:t> from the OECD to the RCC Secretariat and start of the operational activities in April 2012.</a:t>
            </a:r>
            <a:endParaRPr lang="en-US" sz="2400"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Times New Roman" pitchFamily="18" charset="0"/>
              </a:rPr>
              <a:t>Launching a structured dialogue on the </a:t>
            </a:r>
            <a:r>
              <a:rPr lang="en-GB" sz="2400" b="1" dirty="0">
                <a:solidFill>
                  <a:schemeClr val="tx2"/>
                </a:solidFill>
                <a:latin typeface="+mn-lt"/>
                <a:ea typeface="Calibri" pitchFamily="34" charset="0"/>
                <a:cs typeface="Times New Roman" pitchFamily="18" charset="0"/>
              </a:rPr>
              <a:t>Western Balkans Social Agenda 2020</a:t>
            </a:r>
            <a:r>
              <a:rPr lang="en-GB" sz="2400" dirty="0">
                <a:solidFill>
                  <a:schemeClr val="tx2"/>
                </a:solidFill>
                <a:latin typeface="+mn-lt"/>
                <a:ea typeface="Calibri" pitchFamily="34" charset="0"/>
                <a:cs typeface="Times New Roman" pitchFamily="18" charset="0"/>
              </a:rPr>
              <a:t> with the aim of developing a regional response to the Europe 2020 Strategy.</a:t>
            </a:r>
            <a:endParaRPr lang="en-US" sz="2400"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Calibri" pitchFamily="34" charset="0"/>
              </a:rPr>
              <a:t>Launching the project </a:t>
            </a:r>
            <a:r>
              <a:rPr lang="en-GB" sz="2400" b="1" dirty="0">
                <a:solidFill>
                  <a:schemeClr val="tx2"/>
                </a:solidFill>
                <a:latin typeface="+mn-lt"/>
                <a:ea typeface="Calibri" pitchFamily="34" charset="0"/>
                <a:cs typeface="Calibri" pitchFamily="34" charset="0"/>
              </a:rPr>
              <a:t>“Women Entrepreneurship – a job creation engine for SEE” </a:t>
            </a:r>
            <a:r>
              <a:rPr lang="en-GB" sz="2400" dirty="0">
                <a:solidFill>
                  <a:schemeClr val="tx2"/>
                </a:solidFill>
                <a:latin typeface="+mn-lt"/>
                <a:ea typeface="Calibri" pitchFamily="34" charset="0"/>
                <a:cs typeface="Calibri" pitchFamily="34" charset="0"/>
              </a:rPr>
              <a:t>for which</a:t>
            </a:r>
            <a:r>
              <a:rPr lang="en-GB" sz="2400" b="1" dirty="0">
                <a:solidFill>
                  <a:schemeClr val="tx2"/>
                </a:solidFill>
                <a:latin typeface="+mn-lt"/>
                <a:ea typeface="Calibri" pitchFamily="34" charset="0"/>
                <a:cs typeface="Calibri" pitchFamily="34" charset="0"/>
              </a:rPr>
              <a:t> </a:t>
            </a:r>
            <a:r>
              <a:rPr lang="en-GB" sz="2400" dirty="0">
                <a:solidFill>
                  <a:schemeClr val="tx2"/>
                </a:solidFill>
                <a:latin typeface="+mn-lt"/>
                <a:ea typeface="Calibri" pitchFamily="34" charset="0"/>
                <a:cs typeface="Calibri" pitchFamily="34" charset="0"/>
              </a:rPr>
              <a:t>the RCC Secretariat was awarded a three year contract with Swedish International Development Agency (SIDA).</a:t>
            </a:r>
            <a:endParaRPr lang="en-GB" sz="2400" dirty="0">
              <a:solidFill>
                <a:schemeClr val="tx2"/>
              </a:solidFill>
              <a:latin typeface="+mn-lt"/>
              <a:cs typeface="+mn-cs"/>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31746"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63489" name="Rectangle 1"/>
          <p:cNvSpPr>
            <a:spLocks noChangeArrowheads="1"/>
          </p:cNvSpPr>
          <p:nvPr/>
        </p:nvSpPr>
        <p:spPr bwMode="auto">
          <a:xfrm>
            <a:off x="250825" y="736600"/>
            <a:ext cx="8642350" cy="4894263"/>
          </a:xfrm>
          <a:prstGeom prst="rect">
            <a:avLst/>
          </a:prstGeom>
          <a:noFill/>
          <a:ln w="9525">
            <a:noFill/>
            <a:miter lim="800000"/>
            <a:headEnd/>
            <a:tailEnd/>
          </a:ln>
          <a:effectLst/>
        </p:spPr>
        <p:txBody>
          <a:bodyPr anchor="ctr">
            <a:spAutoFit/>
          </a:bodyPr>
          <a:lstStyle/>
          <a:p>
            <a:pPr algn="just" eaLnBrk="0" hangingPunct="0">
              <a:defRPr/>
            </a:pPr>
            <a:r>
              <a:rPr lang="en-GB" sz="2400" b="1" dirty="0">
                <a:solidFill>
                  <a:schemeClr val="tx2"/>
                </a:solidFill>
                <a:latin typeface="+mn-lt"/>
                <a:ea typeface="Calibri" pitchFamily="34" charset="0"/>
                <a:cs typeface="Times New Roman" pitchFamily="18" charset="0"/>
              </a:rPr>
              <a:t>2.</a:t>
            </a:r>
            <a:r>
              <a:rPr lang="en-GB" sz="2400" b="1" i="1" u="sng" dirty="0">
                <a:solidFill>
                  <a:schemeClr val="tx2"/>
                </a:solidFill>
                <a:latin typeface="+mn-lt"/>
                <a:ea typeface="Calibri" pitchFamily="34" charset="0"/>
                <a:cs typeface="Times New Roman" pitchFamily="18" charset="0"/>
              </a:rPr>
              <a:t> ENERGY AND INFRASTRUCTURE</a:t>
            </a:r>
          </a:p>
          <a:p>
            <a:pPr algn="just" eaLnBrk="0" hangingPunct="0">
              <a:defRPr/>
            </a:pPr>
            <a:endParaRPr lang="en-US" sz="2400" i="1" u="sng"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Times New Roman" pitchFamily="18" charset="0"/>
              </a:rPr>
              <a:t>In the framework of the</a:t>
            </a:r>
            <a:r>
              <a:rPr lang="en-GB" sz="2400" b="1" dirty="0">
                <a:solidFill>
                  <a:schemeClr val="tx2"/>
                </a:solidFill>
                <a:latin typeface="+mn-lt"/>
                <a:ea typeface="Calibri" pitchFamily="34" charset="0"/>
                <a:cs typeface="Times New Roman" pitchFamily="18" charset="0"/>
              </a:rPr>
              <a:t> Sustainable Energy Development Regional Initiative </a:t>
            </a:r>
            <a:r>
              <a:rPr lang="en-GB" sz="2400" dirty="0">
                <a:solidFill>
                  <a:schemeClr val="tx2"/>
                </a:solidFill>
                <a:latin typeface="+mn-lt"/>
                <a:ea typeface="Calibri" pitchFamily="34" charset="0"/>
                <a:cs typeface="Times New Roman" pitchFamily="18" charset="0"/>
              </a:rPr>
              <a:t>(SEDRI), jointly launched by the Central European Initiative and RCC Secretariat, the SEDRI Task Force was established and the initial project inventory was prepared. </a:t>
            </a:r>
            <a:endParaRPr lang="en-US" sz="2400" dirty="0">
              <a:solidFill>
                <a:schemeClr val="tx2"/>
              </a:solidFill>
              <a:latin typeface="+mn-lt"/>
              <a:cs typeface="+mn-cs"/>
            </a:endParaRPr>
          </a:p>
          <a:p>
            <a:pPr algn="just" eaLnBrk="0" hangingPunct="0">
              <a:buFontTx/>
              <a:buChar char="•"/>
              <a:defRPr/>
            </a:pPr>
            <a:r>
              <a:rPr lang="en-US" sz="2400" dirty="0">
                <a:solidFill>
                  <a:schemeClr val="tx2"/>
                </a:solidFill>
                <a:latin typeface="+mn-lt"/>
                <a:cs typeface="+mn-cs"/>
              </a:rPr>
              <a:t>Participated in the preparation of final draft project proposal </a:t>
            </a:r>
            <a:r>
              <a:rPr lang="en-US" sz="2400" b="1" dirty="0">
                <a:solidFill>
                  <a:schemeClr val="tx2"/>
                </a:solidFill>
                <a:latin typeface="+mn-lt"/>
                <a:cs typeface="+mn-cs"/>
              </a:rPr>
              <a:t> Expanding air transport links within the region of SEE</a:t>
            </a:r>
          </a:p>
          <a:p>
            <a:pPr algn="just" eaLnBrk="0" hangingPunct="0">
              <a:buFontTx/>
              <a:buChar char="•"/>
              <a:defRPr/>
            </a:pPr>
            <a:r>
              <a:rPr lang="en-GB" sz="2400" dirty="0">
                <a:solidFill>
                  <a:schemeClr val="tx2"/>
                </a:solidFill>
                <a:latin typeface="+mn-lt"/>
                <a:cs typeface="+mn-cs"/>
              </a:rPr>
              <a:t>Initiative for regional strategic action regarding </a:t>
            </a:r>
            <a:r>
              <a:rPr lang="en-GB" sz="2400" b="1" dirty="0">
                <a:solidFill>
                  <a:schemeClr val="tx2"/>
                </a:solidFill>
                <a:latin typeface="+mn-lt"/>
                <a:cs typeface="+mn-cs"/>
              </a:rPr>
              <a:t>railway transport and infrastructure development</a:t>
            </a:r>
            <a:endParaRPr lang="en-US" sz="2400" b="1" dirty="0">
              <a:solidFill>
                <a:schemeClr val="tx2"/>
              </a:solidFill>
              <a:latin typeface="+mn-lt"/>
              <a:cs typeface="+mn-cs"/>
            </a:endParaRPr>
          </a:p>
          <a:p>
            <a:pPr algn="just" eaLnBrk="0" hangingPunct="0">
              <a:buFontTx/>
              <a:buChar char="•"/>
              <a:defRPr/>
            </a:pPr>
            <a:r>
              <a:rPr lang="en-GB" sz="2400" dirty="0">
                <a:solidFill>
                  <a:schemeClr val="tx2"/>
                </a:solidFill>
                <a:latin typeface="Calibri"/>
                <a:ea typeface="Calibri"/>
                <a:cs typeface="Times New Roman"/>
              </a:rPr>
              <a:t>Support to the establishment of </a:t>
            </a:r>
            <a:r>
              <a:rPr lang="en-GB" sz="2400" b="1" dirty="0">
                <a:solidFill>
                  <a:schemeClr val="tx2"/>
                </a:solidFill>
                <a:latin typeface="Calibri"/>
                <a:ea typeface="Calibri"/>
                <a:cs typeface="Times New Roman"/>
              </a:rPr>
              <a:t>Road Safety Training Centre</a:t>
            </a:r>
            <a:endParaRPr lang="en-US" sz="2400" b="1" dirty="0">
              <a:solidFill>
                <a:schemeClr val="tx2"/>
              </a:solidFill>
              <a:latin typeface="Calibri"/>
              <a:ea typeface="Calibri"/>
              <a:cs typeface="Times New Roman"/>
            </a:endParaRPr>
          </a:p>
          <a:p>
            <a:pPr algn="just" eaLnBrk="0" hangingPunct="0">
              <a:buFontTx/>
              <a:buChar char="•"/>
              <a:defRPr/>
            </a:pPr>
            <a:r>
              <a:rPr lang="en-GB" sz="2400" dirty="0">
                <a:solidFill>
                  <a:schemeClr val="tx2"/>
                </a:solidFill>
                <a:latin typeface="+mn-lt"/>
                <a:ea typeface="Calibri" pitchFamily="34" charset="0"/>
                <a:cs typeface="Times New Roman" pitchFamily="18" charset="0"/>
              </a:rPr>
              <a:t>Initiated mapping of the activities in the area of </a:t>
            </a:r>
            <a:r>
              <a:rPr lang="en-GB" sz="2400" b="1" dirty="0">
                <a:solidFill>
                  <a:schemeClr val="tx2"/>
                </a:solidFill>
                <a:latin typeface="+mn-lt"/>
                <a:ea typeface="Calibri" pitchFamily="34" charset="0"/>
                <a:cs typeface="Times New Roman" pitchFamily="18" charset="0"/>
              </a:rPr>
              <a:t>Climate Change Adaption</a:t>
            </a:r>
            <a:r>
              <a:rPr lang="en-GB" sz="2400" dirty="0">
                <a:solidFill>
                  <a:schemeClr val="tx2"/>
                </a:solidFill>
                <a:latin typeface="+mn-lt"/>
                <a:ea typeface="Calibri" pitchFamily="34" charset="0"/>
                <a:cs typeface="Times New Roman" pitchFamily="18" charset="0"/>
              </a:rPr>
              <a:t> in the SEE.</a:t>
            </a:r>
            <a:endParaRPr lang="en-GB" sz="2400" dirty="0">
              <a:solidFill>
                <a:schemeClr val="tx2"/>
              </a:solidFill>
              <a:latin typeface="+mn-lt"/>
              <a:cs typeface="+mn-cs"/>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33794"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61441" name="Rectangle 1"/>
          <p:cNvSpPr>
            <a:spLocks noChangeArrowheads="1"/>
          </p:cNvSpPr>
          <p:nvPr/>
        </p:nvSpPr>
        <p:spPr bwMode="auto">
          <a:xfrm>
            <a:off x="250825" y="-107950"/>
            <a:ext cx="8713788" cy="6740525"/>
          </a:xfrm>
          <a:prstGeom prst="rect">
            <a:avLst/>
          </a:prstGeom>
          <a:noFill/>
          <a:ln w="9525">
            <a:noFill/>
            <a:miter lim="800000"/>
            <a:headEnd/>
            <a:tailEnd/>
          </a:ln>
          <a:effectLst/>
        </p:spPr>
        <p:txBody>
          <a:bodyPr anchor="ctr">
            <a:spAutoFit/>
          </a:bodyPr>
          <a:lstStyle/>
          <a:p>
            <a:pPr algn="just" eaLnBrk="0" hangingPunct="0">
              <a:defRPr/>
            </a:pPr>
            <a:endParaRPr lang="en-US" sz="1200" b="1" dirty="0">
              <a:latin typeface="Calibri" pitchFamily="34" charset="0"/>
              <a:ea typeface="Calibri" pitchFamily="34" charset="0"/>
              <a:cs typeface="Times New Roman" pitchFamily="18" charset="0"/>
            </a:endParaRPr>
          </a:p>
          <a:p>
            <a:pPr algn="just" eaLnBrk="0" hangingPunct="0">
              <a:defRPr/>
            </a:pPr>
            <a:endParaRPr lang="en-US" sz="1200" b="1" dirty="0">
              <a:latin typeface="Calibri" pitchFamily="34" charset="0"/>
              <a:ea typeface="Calibri" pitchFamily="34" charset="0"/>
              <a:cs typeface="Times New Roman" pitchFamily="18" charset="0"/>
            </a:endParaRPr>
          </a:p>
          <a:p>
            <a:pPr algn="just" eaLnBrk="0" hangingPunct="0">
              <a:defRPr/>
            </a:pPr>
            <a:endParaRPr lang="en-US" sz="1200" b="1" dirty="0">
              <a:latin typeface="Calibri" pitchFamily="34" charset="0"/>
              <a:ea typeface="Calibri" pitchFamily="34" charset="0"/>
              <a:cs typeface="Times New Roman" pitchFamily="18" charset="0"/>
            </a:endParaRPr>
          </a:p>
          <a:p>
            <a:pPr algn="just" eaLnBrk="0" hangingPunct="0">
              <a:defRPr/>
            </a:pPr>
            <a:endParaRPr lang="en-US" sz="1200" b="1" dirty="0">
              <a:latin typeface="Calibri" pitchFamily="34" charset="0"/>
              <a:ea typeface="Calibri" pitchFamily="34" charset="0"/>
              <a:cs typeface="Times New Roman" pitchFamily="18" charset="0"/>
            </a:endParaRPr>
          </a:p>
          <a:p>
            <a:pPr algn="just" eaLnBrk="0" hangingPunct="0">
              <a:defRPr/>
            </a:pPr>
            <a:r>
              <a:rPr lang="en-US" sz="2400" b="1" dirty="0">
                <a:solidFill>
                  <a:schemeClr val="tx2"/>
                </a:solidFill>
                <a:latin typeface="Calibri" pitchFamily="34" charset="0"/>
                <a:ea typeface="Calibri" pitchFamily="34" charset="0"/>
                <a:cs typeface="Times New Roman" pitchFamily="18" charset="0"/>
              </a:rPr>
              <a:t>3. </a:t>
            </a:r>
            <a:r>
              <a:rPr lang="en-US" sz="2400" b="1" i="1" u="sng" dirty="0">
                <a:solidFill>
                  <a:schemeClr val="tx2"/>
                </a:solidFill>
                <a:latin typeface="Calibri" pitchFamily="34" charset="0"/>
                <a:ea typeface="Calibri" pitchFamily="34" charset="0"/>
                <a:cs typeface="Times New Roman" pitchFamily="18" charset="0"/>
              </a:rPr>
              <a:t>J</a:t>
            </a:r>
            <a:r>
              <a:rPr lang="en-US" sz="2400" b="1" i="1" u="sng" dirty="0">
                <a:solidFill>
                  <a:schemeClr val="tx2"/>
                </a:solidFill>
                <a:latin typeface="+mn-lt"/>
                <a:ea typeface="Calibri" pitchFamily="34" charset="0"/>
                <a:cs typeface="Times New Roman" pitchFamily="18" charset="0"/>
              </a:rPr>
              <a:t>USTICE AND HOME AFFIRS</a:t>
            </a:r>
            <a:endParaRPr lang="en-US" sz="2400" i="1" u="sng" dirty="0">
              <a:solidFill>
                <a:schemeClr val="tx2"/>
              </a:solidFill>
              <a:latin typeface="+mn-lt"/>
              <a:cs typeface="+mn-cs"/>
            </a:endParaRPr>
          </a:p>
          <a:p>
            <a:pPr algn="just" eaLnBrk="0" hangingPunct="0">
              <a:buFontTx/>
              <a:buChar char="•"/>
              <a:defRPr/>
            </a:pPr>
            <a:r>
              <a:rPr lang="en-US" sz="2400" b="1" dirty="0">
                <a:solidFill>
                  <a:schemeClr val="tx2"/>
                </a:solidFill>
                <a:latin typeface="+mn-lt"/>
                <a:ea typeface="Calibri" pitchFamily="34" charset="0"/>
                <a:cs typeface="Times New Roman" pitchFamily="18" charset="0"/>
              </a:rPr>
              <a:t>2011 – 2013 Regional Strategic Document (RSD)</a:t>
            </a:r>
            <a:r>
              <a:rPr lang="en-US" sz="2400" dirty="0">
                <a:solidFill>
                  <a:schemeClr val="tx2"/>
                </a:solidFill>
                <a:latin typeface="+mn-lt"/>
                <a:ea typeface="Calibri" pitchFamily="34" charset="0"/>
                <a:cs typeface="Times New Roman" pitchFamily="18" charset="0"/>
              </a:rPr>
              <a:t> </a:t>
            </a:r>
            <a:r>
              <a:rPr lang="en-US" sz="2400" b="1" dirty="0">
                <a:solidFill>
                  <a:schemeClr val="tx2"/>
                </a:solidFill>
                <a:latin typeface="+mn-lt"/>
                <a:ea typeface="Calibri" pitchFamily="34" charset="0"/>
                <a:cs typeface="Times New Roman" pitchFamily="18" charset="0"/>
              </a:rPr>
              <a:t>and the Action Plan for its implementation in the area of Justice and Home Affairs</a:t>
            </a:r>
            <a:r>
              <a:rPr lang="en-US" sz="2400" dirty="0">
                <a:solidFill>
                  <a:schemeClr val="tx2"/>
                </a:solidFill>
                <a:latin typeface="+mn-lt"/>
                <a:ea typeface="Calibri" pitchFamily="34" charset="0"/>
                <a:cs typeface="Times New Roman" pitchFamily="18" charset="0"/>
              </a:rPr>
              <a:t> endorsed by the SEECP Ministers of Justice and Home Affairs. </a:t>
            </a:r>
            <a:endParaRPr lang="en-US" sz="2400" dirty="0">
              <a:solidFill>
                <a:schemeClr val="tx2"/>
              </a:solidFill>
              <a:latin typeface="+mn-lt"/>
              <a:cs typeface="+mn-cs"/>
            </a:endParaRPr>
          </a:p>
          <a:p>
            <a:pPr algn="just" eaLnBrk="0" hangingPunct="0">
              <a:buFontTx/>
              <a:buChar char="•"/>
              <a:defRPr/>
            </a:pPr>
            <a:r>
              <a:rPr lang="en-US" sz="2400" dirty="0">
                <a:solidFill>
                  <a:schemeClr val="tx2"/>
                </a:solidFill>
                <a:latin typeface="+mn-lt"/>
                <a:ea typeface="Calibri" pitchFamily="34" charset="0"/>
                <a:cs typeface="Times New Roman" pitchFamily="18" charset="0"/>
              </a:rPr>
              <a:t>Coordinated the Steering Group for the implementation of the Regional Strategic Document</a:t>
            </a:r>
            <a:r>
              <a:rPr lang="en-US" sz="2400" b="1" dirty="0">
                <a:solidFill>
                  <a:schemeClr val="tx2"/>
                </a:solidFill>
                <a:latin typeface="+mn-lt"/>
                <a:ea typeface="Calibri" pitchFamily="34" charset="0"/>
                <a:cs typeface="Times New Roman" pitchFamily="18" charset="0"/>
              </a:rPr>
              <a:t> </a:t>
            </a:r>
            <a:r>
              <a:rPr lang="en-US" sz="2400" dirty="0">
                <a:solidFill>
                  <a:schemeClr val="tx2"/>
                </a:solidFill>
                <a:latin typeface="+mn-lt"/>
                <a:ea typeface="Calibri" pitchFamily="34" charset="0"/>
                <a:cs typeface="Times New Roman" pitchFamily="18" charset="0"/>
              </a:rPr>
              <a:t>which designed the </a:t>
            </a:r>
            <a:r>
              <a:rPr lang="en-US" sz="2400" b="1" dirty="0">
                <a:solidFill>
                  <a:schemeClr val="tx2"/>
                </a:solidFill>
                <a:latin typeface="+mn-lt"/>
                <a:ea typeface="Calibri" pitchFamily="34" charset="0"/>
                <a:cs typeface="Times New Roman" pitchFamily="18" charset="0"/>
              </a:rPr>
              <a:t>Monitoring and Evaluation Mechanism</a:t>
            </a:r>
            <a:r>
              <a:rPr lang="en-US" sz="2400" dirty="0">
                <a:solidFill>
                  <a:schemeClr val="tx2"/>
                </a:solidFill>
                <a:latin typeface="+mn-lt"/>
                <a:ea typeface="Calibri" pitchFamily="34" charset="0"/>
                <a:cs typeface="Times New Roman" pitchFamily="18" charset="0"/>
              </a:rPr>
              <a:t> (M&amp;EM) to measure the progress and the results of the regional cooperation in justice and home affairs to be functional as of January 2012.</a:t>
            </a:r>
            <a:endParaRPr lang="en-US" sz="2400" dirty="0">
              <a:solidFill>
                <a:schemeClr val="tx2"/>
              </a:solidFill>
              <a:latin typeface="+mn-lt"/>
              <a:cs typeface="+mn-cs"/>
            </a:endParaRPr>
          </a:p>
          <a:p>
            <a:pPr algn="just" eaLnBrk="0" hangingPunct="0">
              <a:buFontTx/>
              <a:buChar char="•"/>
              <a:defRPr/>
            </a:pPr>
            <a:r>
              <a:rPr lang="en-US" sz="2400" dirty="0">
                <a:solidFill>
                  <a:schemeClr val="tx2"/>
                </a:solidFill>
                <a:latin typeface="+mn-lt"/>
                <a:ea typeface="Calibri" pitchFamily="34" charset="0"/>
                <a:cs typeface="Times New Roman" pitchFamily="18" charset="0"/>
              </a:rPr>
              <a:t>Established, in cooperation with the Regional Anti-Corruption Initiative, the </a:t>
            </a:r>
            <a:r>
              <a:rPr lang="en-US" sz="2400" b="1" dirty="0">
                <a:solidFill>
                  <a:schemeClr val="tx2"/>
                </a:solidFill>
                <a:latin typeface="+mn-lt"/>
                <a:ea typeface="Calibri" pitchFamily="34" charset="0"/>
                <a:cs typeface="Times New Roman" pitchFamily="18" charset="0"/>
              </a:rPr>
              <a:t>Integrity Experts Network-IEN </a:t>
            </a:r>
            <a:r>
              <a:rPr lang="en-US" sz="2400" dirty="0">
                <a:solidFill>
                  <a:schemeClr val="tx2"/>
                </a:solidFill>
                <a:latin typeface="+mn-lt"/>
                <a:ea typeface="Calibri" pitchFamily="34" charset="0"/>
                <a:cs typeface="Times New Roman" pitchFamily="18" charset="0"/>
              </a:rPr>
              <a:t>as a SEE inter-governmental structure of the national agencies specialized in public officials’ assets declaration and incompatibilities regime.  </a:t>
            </a:r>
            <a:endParaRPr lang="en-US" sz="2400" dirty="0">
              <a:solidFill>
                <a:schemeClr val="tx2"/>
              </a:solidFill>
              <a:latin typeface="+mn-lt"/>
              <a:cs typeface="+mn-cs"/>
            </a:endParaRPr>
          </a:p>
          <a:p>
            <a:pPr algn="just" eaLnBrk="0" hangingPunct="0">
              <a:buFontTx/>
              <a:buChar char="•"/>
              <a:defRPr/>
            </a:pPr>
            <a:r>
              <a:rPr lang="en-US" sz="2400" dirty="0">
                <a:solidFill>
                  <a:schemeClr val="tx2"/>
                </a:solidFill>
                <a:latin typeface="+mn-lt"/>
                <a:ea typeface="Calibri" pitchFamily="34" charset="0"/>
                <a:cs typeface="Times New Roman" pitchFamily="18" charset="0"/>
              </a:rPr>
              <a:t>Established, in cooperation with SEECP Chairmanship-in-Office and MARRI, the </a:t>
            </a:r>
            <a:r>
              <a:rPr lang="en-US" sz="2400" b="1" dirty="0">
                <a:solidFill>
                  <a:schemeClr val="tx2"/>
                </a:solidFill>
                <a:latin typeface="+mn-lt"/>
                <a:ea typeface="Calibri" pitchFamily="34" charset="0"/>
                <a:cs typeface="Times New Roman" pitchFamily="18" charset="0"/>
              </a:rPr>
              <a:t>Forum of the Heads of Consular Departments from SEECP Countries.</a:t>
            </a:r>
            <a:endParaRPr lang="en-US" sz="2400" dirty="0">
              <a:solidFill>
                <a:schemeClr val="tx2"/>
              </a:solidFill>
              <a:latin typeface="+mn-lt"/>
              <a:cs typeface="+mn-cs"/>
            </a:endParaRP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35842"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59393" name="Rectangle 1"/>
          <p:cNvSpPr>
            <a:spLocks noChangeArrowheads="1"/>
          </p:cNvSpPr>
          <p:nvPr/>
        </p:nvSpPr>
        <p:spPr bwMode="auto">
          <a:xfrm>
            <a:off x="468313" y="857250"/>
            <a:ext cx="8424862" cy="4522788"/>
          </a:xfrm>
          <a:prstGeom prst="rect">
            <a:avLst/>
          </a:prstGeom>
          <a:noFill/>
          <a:ln w="9525">
            <a:noFill/>
            <a:miter lim="800000"/>
            <a:headEnd/>
            <a:tailEnd/>
          </a:ln>
          <a:effectLst/>
        </p:spPr>
        <p:txBody>
          <a:bodyPr anchor="ctr">
            <a:spAutoFit/>
          </a:bodyPr>
          <a:lstStyle/>
          <a:p>
            <a:pPr algn="just" eaLnBrk="0" hangingPunct="0">
              <a:defRPr/>
            </a:pPr>
            <a:r>
              <a:rPr lang="en-US" sz="2400" b="1" dirty="0">
                <a:solidFill>
                  <a:schemeClr val="tx2"/>
                </a:solidFill>
                <a:latin typeface="+mn-lt"/>
                <a:ea typeface="Calibri" pitchFamily="34" charset="0"/>
                <a:cs typeface="Times New Roman" pitchFamily="18" charset="0"/>
              </a:rPr>
              <a:t>4. </a:t>
            </a:r>
            <a:r>
              <a:rPr lang="en-US" sz="2400" b="1" i="1" u="sng" dirty="0">
                <a:solidFill>
                  <a:schemeClr val="tx2"/>
                </a:solidFill>
                <a:latin typeface="+mn-lt"/>
                <a:ea typeface="Calibri" pitchFamily="34" charset="0"/>
                <a:cs typeface="Times New Roman" pitchFamily="18" charset="0"/>
              </a:rPr>
              <a:t>SECURITY COOPERATION</a:t>
            </a:r>
          </a:p>
          <a:p>
            <a:pPr algn="just" eaLnBrk="0" hangingPunct="0">
              <a:defRPr/>
            </a:pPr>
            <a:endParaRPr lang="en-US" sz="2400" i="1" u="sng"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Times New Roman" pitchFamily="18" charset="0"/>
              </a:rPr>
              <a:t>Initiated, with full support of the EU Military Intelligence Directorate, a regional  cooperation mechanism among the </a:t>
            </a:r>
            <a:r>
              <a:rPr lang="en-GB" sz="2400" b="1" dirty="0">
                <a:solidFill>
                  <a:schemeClr val="tx2"/>
                </a:solidFill>
                <a:latin typeface="+mn-lt"/>
                <a:ea typeface="Calibri" pitchFamily="34" charset="0"/>
                <a:cs typeface="Times New Roman" pitchFamily="18" charset="0"/>
              </a:rPr>
              <a:t>Chiefs of Military Intelligence - SEEMIC</a:t>
            </a:r>
            <a:r>
              <a:rPr lang="en-GB" sz="2400" dirty="0">
                <a:solidFill>
                  <a:schemeClr val="tx2"/>
                </a:solidFill>
                <a:latin typeface="+mn-lt"/>
                <a:ea typeface="Calibri" pitchFamily="34" charset="0"/>
                <a:cs typeface="Times New Roman" pitchFamily="18" charset="0"/>
              </a:rPr>
              <a:t> (three meetings already held).</a:t>
            </a:r>
            <a:endParaRPr lang="en-US" sz="2400"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Times New Roman" pitchFamily="18" charset="0"/>
              </a:rPr>
              <a:t>Initiated regional cooperation</a:t>
            </a:r>
            <a:r>
              <a:rPr lang="en-GB" sz="2400" b="1" dirty="0">
                <a:solidFill>
                  <a:schemeClr val="tx2"/>
                </a:solidFill>
                <a:latin typeface="+mn-lt"/>
                <a:ea typeface="Calibri" pitchFamily="34" charset="0"/>
                <a:cs typeface="Times New Roman" pitchFamily="18" charset="0"/>
              </a:rPr>
              <a:t> </a:t>
            </a:r>
            <a:r>
              <a:rPr lang="en-GB" sz="2400" dirty="0">
                <a:solidFill>
                  <a:schemeClr val="tx2"/>
                </a:solidFill>
                <a:latin typeface="+mn-lt"/>
                <a:ea typeface="Calibri" pitchFamily="34" charset="0"/>
                <a:cs typeface="Times New Roman" pitchFamily="18" charset="0"/>
              </a:rPr>
              <a:t>of the</a:t>
            </a:r>
            <a:r>
              <a:rPr lang="en-GB" sz="2400" b="1" dirty="0">
                <a:solidFill>
                  <a:schemeClr val="tx2"/>
                </a:solidFill>
                <a:latin typeface="+mn-lt"/>
                <a:ea typeface="Calibri" pitchFamily="34" charset="0"/>
                <a:cs typeface="Times New Roman" pitchFamily="18" charset="0"/>
              </a:rPr>
              <a:t> Heads of the South East European National Security Authorities-SEENSA </a:t>
            </a:r>
            <a:r>
              <a:rPr lang="en-GB" sz="2400" dirty="0">
                <a:solidFill>
                  <a:schemeClr val="tx2"/>
                </a:solidFill>
                <a:latin typeface="+mn-lt"/>
                <a:ea typeface="Calibri" pitchFamily="34" charset="0"/>
                <a:cs typeface="Times New Roman" pitchFamily="18" charset="0"/>
              </a:rPr>
              <a:t>(the first meeting has been held in Sofia).</a:t>
            </a:r>
            <a:endParaRPr lang="en-US" sz="2400"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Times New Roman" pitchFamily="18" charset="0"/>
              </a:rPr>
              <a:t>Initiated regional cooperation of the </a:t>
            </a:r>
            <a:r>
              <a:rPr lang="en-GB" sz="2400" b="1" dirty="0">
                <a:solidFill>
                  <a:schemeClr val="tx2"/>
                </a:solidFill>
                <a:latin typeface="+mn-lt"/>
                <a:ea typeface="Calibri" pitchFamily="34" charset="0"/>
                <a:cs typeface="Times New Roman" pitchFamily="18" charset="0"/>
              </a:rPr>
              <a:t>South East European Counter-Intelligence Chiefs Forum -SEECIC</a:t>
            </a:r>
            <a:r>
              <a:rPr lang="en-GB" sz="2400" dirty="0">
                <a:solidFill>
                  <a:schemeClr val="tx2"/>
                </a:solidFill>
                <a:latin typeface="+mn-lt"/>
                <a:ea typeface="Calibri" pitchFamily="34" charset="0"/>
                <a:cs typeface="Times New Roman" pitchFamily="18" charset="0"/>
              </a:rPr>
              <a:t> (preparation for holding the first meeting have been finalised and a draft concept agreed upon).</a:t>
            </a:r>
            <a:endParaRPr lang="en-GB" sz="2400" dirty="0">
              <a:solidFill>
                <a:schemeClr val="tx2"/>
              </a:solidFill>
              <a:latin typeface="+mn-lt"/>
              <a:cs typeface="+mn-cs"/>
            </a:endParaRP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spect="1" noChangeArrowheads="1"/>
          </p:cNvPicPr>
          <p:nvPr/>
        </p:nvPicPr>
        <p:blipFill>
          <a:blip r:embed="rId2"/>
          <a:srcRect/>
          <a:stretch>
            <a:fillRect/>
          </a:stretch>
        </p:blipFill>
        <p:spPr bwMode="auto">
          <a:xfrm>
            <a:off x="0" y="620713"/>
            <a:ext cx="8964613" cy="5832475"/>
          </a:xfrm>
          <a:prstGeom prst="rect">
            <a:avLst/>
          </a:prstGeom>
          <a:noFill/>
          <a:ln w="9525">
            <a:noFill/>
            <a:miter lim="800000"/>
            <a:headEnd/>
            <a:tailEnd/>
          </a:ln>
        </p:spPr>
      </p:pic>
      <p:sp>
        <p:nvSpPr>
          <p:cNvPr id="37890" name="Rectangle 2"/>
          <p:cNvSpPr>
            <a:spLocks noChangeArrowheads="1"/>
          </p:cNvSpPr>
          <p:nvPr/>
        </p:nvSpPr>
        <p:spPr bwMode="auto">
          <a:xfrm>
            <a:off x="0" y="260350"/>
            <a:ext cx="9144000" cy="369888"/>
          </a:xfrm>
          <a:prstGeom prst="rect">
            <a:avLst/>
          </a:prstGeom>
          <a:noFill/>
          <a:ln w="9525">
            <a:noFill/>
            <a:miter lim="800000"/>
            <a:headEnd/>
            <a:tailEnd/>
          </a:ln>
        </p:spPr>
        <p:txBody>
          <a:bodyPr>
            <a:spAutoFit/>
          </a:bodyPr>
          <a:lstStyle/>
          <a:p>
            <a:r>
              <a:rPr lang="sl-SI" b="1"/>
              <a:t>Security and JHA network – RCC perception among initiatives</a:t>
            </a:r>
            <a:r>
              <a:rPr lang="en-US" b="1"/>
              <a:t>, in</a:t>
            </a:r>
            <a:r>
              <a:rPr lang="sl-SI" b="1"/>
              <a:t> 2012</a:t>
            </a:r>
            <a:endParaRPr lang="en-US" b="1"/>
          </a:p>
        </p:txBody>
      </p:sp>
      <p:sp>
        <p:nvSpPr>
          <p:cNvPr id="37891" name="Rectangle 6"/>
          <p:cNvSpPr>
            <a:spLocks noChangeArrowheads="1"/>
          </p:cNvSpPr>
          <p:nvPr/>
        </p:nvSpPr>
        <p:spPr bwMode="auto">
          <a:xfrm rot="10800000" flipV="1">
            <a:off x="323850" y="6503988"/>
            <a:ext cx="8424863" cy="338137"/>
          </a:xfrm>
          <a:prstGeom prst="rect">
            <a:avLst/>
          </a:prstGeom>
          <a:noFill/>
          <a:ln w="9525">
            <a:noFill/>
            <a:miter lim="800000"/>
            <a:headEnd/>
            <a:tailEnd/>
          </a:ln>
        </p:spPr>
        <p:txBody>
          <a:bodyPr>
            <a:spAutoFit/>
          </a:bodyPr>
          <a:lstStyle/>
          <a:p>
            <a:r>
              <a:rPr lang="sl-SI" sz="1600">
                <a:cs typeface="Calibri" pitchFamily="34" charset="0"/>
              </a:rPr>
              <a:t>Iztok Prezelj</a:t>
            </a:r>
            <a:r>
              <a:rPr lang="en-US" sz="1600">
                <a:cs typeface="Calibri" pitchFamily="34" charset="0"/>
              </a:rPr>
              <a:t>, </a:t>
            </a:r>
            <a:r>
              <a:rPr lang="sl-SI" sz="1600">
                <a:cs typeface="Calibri" pitchFamily="34" charset="0"/>
              </a:rPr>
              <a:t>Faculty of Social Sciences</a:t>
            </a:r>
            <a:r>
              <a:rPr lang="en-US" sz="1600">
                <a:cs typeface="Calibri" pitchFamily="34" charset="0"/>
              </a:rPr>
              <a:t>, Ljubljana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38914"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57345" name="Rectangle 1"/>
          <p:cNvSpPr>
            <a:spLocks noChangeArrowheads="1"/>
          </p:cNvSpPr>
          <p:nvPr/>
        </p:nvSpPr>
        <p:spPr bwMode="auto">
          <a:xfrm>
            <a:off x="179388" y="641350"/>
            <a:ext cx="8964612" cy="5970588"/>
          </a:xfrm>
          <a:prstGeom prst="rect">
            <a:avLst/>
          </a:prstGeom>
          <a:solidFill>
            <a:srgbClr val="FFFFFF"/>
          </a:solidFill>
          <a:ln w="9525">
            <a:noFill/>
            <a:miter lim="800000"/>
            <a:headEnd/>
            <a:tailEnd/>
          </a:ln>
          <a:effectLst/>
        </p:spPr>
        <p:txBody>
          <a:bodyPr anchor="ctr">
            <a:spAutoFit/>
          </a:bodyPr>
          <a:lstStyle/>
          <a:p>
            <a:pPr eaLnBrk="0" hangingPunct="0">
              <a:defRPr/>
            </a:pPr>
            <a:r>
              <a:rPr lang="en-GB" sz="2000" b="1" dirty="0">
                <a:solidFill>
                  <a:schemeClr val="tx2"/>
                </a:solidFill>
                <a:latin typeface="+mn-lt"/>
                <a:ea typeface="Calibri" pitchFamily="34" charset="0"/>
                <a:cs typeface="Times New Roman" pitchFamily="18" charset="0"/>
              </a:rPr>
              <a:t>5. </a:t>
            </a:r>
            <a:r>
              <a:rPr lang="en-GB" sz="2400" b="1" i="1" u="sng" dirty="0">
                <a:solidFill>
                  <a:schemeClr val="tx2"/>
                </a:solidFill>
                <a:latin typeface="+mn-lt"/>
                <a:ea typeface="Calibri" pitchFamily="34" charset="0"/>
                <a:cs typeface="Times New Roman" pitchFamily="18" charset="0"/>
              </a:rPr>
              <a:t>BUILDING HUMAN CAPITAL AND PARLIAMENTARY COOPERATION</a:t>
            </a:r>
          </a:p>
          <a:p>
            <a:pPr eaLnBrk="0" hangingPunct="0">
              <a:buFontTx/>
              <a:buChar char="•"/>
              <a:defRPr/>
            </a:pPr>
            <a:endParaRPr lang="en-GB" sz="2000" dirty="0">
              <a:solidFill>
                <a:schemeClr val="tx2"/>
              </a:solidFill>
              <a:latin typeface="+mn-lt"/>
              <a:ea typeface="Calibri"/>
              <a:cs typeface="Times New Roman"/>
            </a:endParaRPr>
          </a:p>
          <a:p>
            <a:pPr eaLnBrk="0" hangingPunct="0">
              <a:buFontTx/>
              <a:buChar char="•"/>
              <a:defRPr/>
            </a:pPr>
            <a:r>
              <a:rPr lang="en-GB" sz="2000" dirty="0">
                <a:solidFill>
                  <a:schemeClr val="tx2"/>
                </a:solidFill>
                <a:latin typeface="+mn-lt"/>
                <a:ea typeface="Calibri"/>
                <a:cs typeface="Times New Roman"/>
              </a:rPr>
              <a:t>The project</a:t>
            </a:r>
            <a:r>
              <a:rPr lang="en-GB" sz="2000" b="1" dirty="0">
                <a:solidFill>
                  <a:schemeClr val="tx2"/>
                </a:solidFill>
                <a:latin typeface="+mn-lt"/>
                <a:ea typeface="Calibri"/>
                <a:cs typeface="Times New Roman"/>
              </a:rPr>
              <a:t> Building Capacity for Structural Reform in Higher Education of Western Balkan Countries (STREW)</a:t>
            </a:r>
            <a:r>
              <a:rPr lang="en-GB" sz="2000" dirty="0">
                <a:solidFill>
                  <a:schemeClr val="tx2"/>
                </a:solidFill>
                <a:latin typeface="+mn-lt"/>
                <a:ea typeface="MS Mincho" pitchFamily="49" charset="-128"/>
                <a:cs typeface="Times New Roman" pitchFamily="18" charset="0"/>
              </a:rPr>
              <a:t> has been developed under the auspices of the RCC Secretariat, by the experts from the region and financed by TEMPUS, starting at the end of 2011.</a:t>
            </a:r>
            <a:endParaRPr lang="en-US" sz="2000" dirty="0">
              <a:solidFill>
                <a:schemeClr val="tx2"/>
              </a:solidFill>
              <a:latin typeface="+mn-lt"/>
              <a:ea typeface="Calibri"/>
              <a:cs typeface="Times New Roman"/>
            </a:endParaRPr>
          </a:p>
          <a:p>
            <a:pPr eaLnBrk="0" hangingPunct="0">
              <a:buFontTx/>
              <a:buChar char="•"/>
              <a:defRPr/>
            </a:pPr>
            <a:r>
              <a:rPr lang="en-GB" sz="2000" dirty="0">
                <a:solidFill>
                  <a:schemeClr val="tx2"/>
                </a:solidFill>
                <a:latin typeface="+mn-lt"/>
                <a:ea typeface="Calibri" pitchFamily="34" charset="0"/>
                <a:cs typeface="Times New Roman" pitchFamily="18" charset="0"/>
              </a:rPr>
              <a:t>The project on the </a:t>
            </a:r>
            <a:r>
              <a:rPr lang="en-GB" sz="2000" b="1" dirty="0">
                <a:solidFill>
                  <a:schemeClr val="tx2"/>
                </a:solidFill>
                <a:latin typeface="+mn-lt"/>
                <a:ea typeface="Calibri" pitchFamily="34" charset="0"/>
                <a:cs typeface="Times New Roman" pitchFamily="18" charset="0"/>
              </a:rPr>
              <a:t>Regional Strategy for Research and Development for Innovation for the Western Balkans</a:t>
            </a:r>
            <a:r>
              <a:rPr lang="en-GB" sz="2000" dirty="0">
                <a:solidFill>
                  <a:schemeClr val="tx2"/>
                </a:solidFill>
                <a:latin typeface="+mn-lt"/>
                <a:ea typeface="Calibri" pitchFamily="34" charset="0"/>
                <a:cs typeface="Times New Roman" pitchFamily="18" charset="0"/>
              </a:rPr>
              <a:t> </a:t>
            </a:r>
            <a:r>
              <a:rPr lang="en-GB" sz="2000" b="1" dirty="0">
                <a:solidFill>
                  <a:schemeClr val="tx2"/>
                </a:solidFill>
                <a:latin typeface="+mn-lt"/>
                <a:ea typeface="Calibri" pitchFamily="34" charset="0"/>
                <a:cs typeface="Times New Roman" pitchFamily="18" charset="0"/>
              </a:rPr>
              <a:t>(RSRDI)</a:t>
            </a:r>
            <a:r>
              <a:rPr lang="en-GB" sz="2000" dirty="0">
                <a:solidFill>
                  <a:schemeClr val="tx2"/>
                </a:solidFill>
                <a:latin typeface="+mn-lt"/>
                <a:ea typeface="MS Mincho" pitchFamily="49" charset="-128"/>
                <a:cs typeface="Times New Roman" pitchFamily="18" charset="0"/>
              </a:rPr>
              <a:t> has been developed under the auspices of the RCC Secretariat, by the experts from the region and EC. The project will be financed from MB IPA and its implementation is expected to start in November 2011.</a:t>
            </a:r>
            <a:endParaRPr lang="en-US" sz="2000" dirty="0">
              <a:solidFill>
                <a:schemeClr val="tx2"/>
              </a:solidFill>
              <a:latin typeface="+mn-lt"/>
              <a:cs typeface="+mn-cs"/>
            </a:endParaRPr>
          </a:p>
          <a:p>
            <a:pPr eaLnBrk="0" hangingPunct="0">
              <a:buFontTx/>
              <a:buChar char="•"/>
              <a:defRPr/>
            </a:pPr>
            <a:r>
              <a:rPr lang="en-GB" sz="2000" dirty="0">
                <a:solidFill>
                  <a:schemeClr val="tx2"/>
                </a:solidFill>
                <a:latin typeface="+mn-lt"/>
                <a:ea typeface="Calibri" pitchFamily="34" charset="0"/>
                <a:cs typeface="Times New Roman" pitchFamily="18" charset="0"/>
              </a:rPr>
              <a:t>Establishment of the </a:t>
            </a:r>
            <a:r>
              <a:rPr lang="en-GB" sz="2000" b="1" dirty="0">
                <a:solidFill>
                  <a:schemeClr val="tx2"/>
                </a:solidFill>
                <a:latin typeface="+mn-lt"/>
                <a:ea typeface="Calibri" pitchFamily="34" charset="0"/>
                <a:cs typeface="Times New Roman" pitchFamily="18" charset="0"/>
              </a:rPr>
              <a:t>RCC Task Force on Culture and Society</a:t>
            </a:r>
            <a:r>
              <a:rPr lang="en-GB" sz="2000" dirty="0">
                <a:solidFill>
                  <a:schemeClr val="tx2"/>
                </a:solidFill>
                <a:latin typeface="+mn-lt"/>
                <a:ea typeface="Calibri" pitchFamily="34" charset="0"/>
                <a:cs typeface="Times New Roman" pitchFamily="18" charset="0"/>
              </a:rPr>
              <a:t> (in the framework of the transition of the Ljubljana Process to RCC), opening of RCC TF Secretariat in </a:t>
            </a:r>
            <a:r>
              <a:rPr lang="en-GB" sz="2000" dirty="0" err="1">
                <a:solidFill>
                  <a:schemeClr val="tx2"/>
                </a:solidFill>
                <a:latin typeface="+mn-lt"/>
                <a:ea typeface="Calibri" pitchFamily="34" charset="0"/>
                <a:cs typeface="Times New Roman" pitchFamily="18" charset="0"/>
              </a:rPr>
              <a:t>Cetinje</a:t>
            </a:r>
            <a:r>
              <a:rPr lang="en-GB" sz="2000" dirty="0">
                <a:solidFill>
                  <a:schemeClr val="tx2"/>
                </a:solidFill>
                <a:latin typeface="+mn-lt"/>
                <a:ea typeface="Calibri" pitchFamily="34" charset="0"/>
                <a:cs typeface="Times New Roman" pitchFamily="18" charset="0"/>
              </a:rPr>
              <a:t>, Montenegro, appointment of the TFCS Chair and Co-Chair and adoption of its Action Plan.</a:t>
            </a:r>
            <a:endParaRPr lang="en-US" sz="2000" dirty="0">
              <a:solidFill>
                <a:schemeClr val="tx2"/>
              </a:solidFill>
              <a:latin typeface="+mn-lt"/>
              <a:cs typeface="+mn-cs"/>
            </a:endParaRPr>
          </a:p>
          <a:p>
            <a:pPr eaLnBrk="0" hangingPunct="0">
              <a:buFontTx/>
              <a:buChar char="•"/>
              <a:defRPr/>
            </a:pPr>
            <a:r>
              <a:rPr lang="en-GB" sz="2000" dirty="0">
                <a:solidFill>
                  <a:schemeClr val="tx2"/>
                </a:solidFill>
                <a:latin typeface="+mn-lt"/>
                <a:ea typeface="Calibri" pitchFamily="34" charset="0"/>
                <a:cs typeface="Times New Roman" pitchFamily="18" charset="0"/>
              </a:rPr>
              <a:t>Active involvement in development and formulation of the project on the </a:t>
            </a:r>
            <a:r>
              <a:rPr lang="en-GB" sz="2000" b="1" dirty="0">
                <a:solidFill>
                  <a:schemeClr val="tx2"/>
                </a:solidFill>
                <a:latin typeface="+mn-lt"/>
                <a:ea typeface="Calibri" pitchFamily="34" charset="0"/>
                <a:cs typeface="Times New Roman" pitchFamily="18" charset="0"/>
              </a:rPr>
              <a:t>Parliamentary Cooperation in the Western Balkans and Turkey - Support to the </a:t>
            </a:r>
            <a:r>
              <a:rPr lang="en-GB" sz="2000" b="1" dirty="0" err="1">
                <a:solidFill>
                  <a:schemeClr val="tx2"/>
                </a:solidFill>
                <a:latin typeface="+mn-lt"/>
                <a:ea typeface="Calibri" pitchFamily="34" charset="0"/>
                <a:cs typeface="Times New Roman" pitchFamily="18" charset="0"/>
              </a:rPr>
              <a:t>Cetinje</a:t>
            </a:r>
            <a:r>
              <a:rPr lang="en-GB" sz="2000" b="1" dirty="0">
                <a:solidFill>
                  <a:schemeClr val="tx2"/>
                </a:solidFill>
                <a:latin typeface="+mn-lt"/>
                <a:ea typeface="Calibri" pitchFamily="34" charset="0"/>
                <a:cs typeface="Times New Roman" pitchFamily="18" charset="0"/>
              </a:rPr>
              <a:t> Parliamentary Forum. </a:t>
            </a:r>
            <a:r>
              <a:rPr lang="en-GB" sz="2000" dirty="0">
                <a:solidFill>
                  <a:schemeClr val="tx2"/>
                </a:solidFill>
                <a:latin typeface="+mn-lt"/>
                <a:ea typeface="Calibri" pitchFamily="34" charset="0"/>
                <a:cs typeface="Times New Roman" pitchFamily="18" charset="0"/>
              </a:rPr>
              <a:t>The project is</a:t>
            </a:r>
            <a:r>
              <a:rPr lang="en-GB" sz="2000" b="1" dirty="0">
                <a:solidFill>
                  <a:schemeClr val="tx2"/>
                </a:solidFill>
                <a:latin typeface="+mn-lt"/>
                <a:ea typeface="Calibri" pitchFamily="34" charset="0"/>
                <a:cs typeface="Times New Roman" pitchFamily="18" charset="0"/>
              </a:rPr>
              <a:t> </a:t>
            </a:r>
            <a:r>
              <a:rPr lang="en-GB" sz="2000" dirty="0">
                <a:solidFill>
                  <a:schemeClr val="tx2"/>
                </a:solidFill>
                <a:latin typeface="+mn-lt"/>
                <a:ea typeface="Calibri" pitchFamily="34" charset="0"/>
                <a:cs typeface="Times New Roman" pitchFamily="18" charset="0"/>
              </a:rPr>
              <a:t>expected to start in the second part of 2012 and will be financed from MB IPA.</a:t>
            </a:r>
            <a:endParaRPr lang="en-US" sz="2000" dirty="0">
              <a:solidFill>
                <a:schemeClr val="tx2"/>
              </a:solidFill>
              <a:latin typeface="+mn-lt"/>
              <a:cs typeface="+mn-cs"/>
            </a:endParaRPr>
          </a:p>
          <a:p>
            <a:pPr eaLnBrk="0" hangingPunct="0">
              <a:defRPr/>
            </a:pPr>
            <a:endParaRPr lang="en-US" dirty="0">
              <a:latin typeface="Arial" pitchFamily="34" charset="0"/>
              <a:cs typeface="+mn-cs"/>
            </a:endParaRP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457200" y="908050"/>
            <a:ext cx="8229600" cy="5940425"/>
          </a:xfrm>
          <a:prstGeom prst="rect">
            <a:avLst/>
          </a:prstGeom>
          <a:noFill/>
          <a:ln w="9525">
            <a:noFill/>
            <a:miter lim="800000"/>
            <a:headEnd/>
            <a:tailEnd/>
          </a:ln>
        </p:spPr>
        <p:txBody>
          <a:bodyPr>
            <a:spAutoFit/>
          </a:bodyPr>
          <a:lstStyle/>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a:p>
            <a:pPr marL="379413" indent="-379413">
              <a:spcBef>
                <a:spcPts val="800"/>
              </a:spcBef>
              <a:buClr>
                <a:srgbClr val="1F497D"/>
              </a:buClr>
              <a:buSzPct val="100000"/>
              <a:buFont typeface="Arial" pitchFamily="34" charset="0"/>
              <a:buNone/>
              <a:tabLst>
                <a:tab pos="949325" algn="l"/>
                <a:tab pos="1863725" algn="l"/>
                <a:tab pos="2778125" algn="l"/>
                <a:tab pos="3692525" algn="l"/>
                <a:tab pos="4606925" algn="l"/>
                <a:tab pos="5521325" algn="l"/>
                <a:tab pos="6435725" algn="l"/>
                <a:tab pos="7350125" algn="l"/>
                <a:tab pos="8264525" algn="l"/>
                <a:tab pos="9178925" algn="l"/>
                <a:tab pos="10093325" algn="l"/>
              </a:tabLst>
              <a:defRPr/>
            </a:pPr>
            <a:endParaRPr lang="en-GB" sz="3200" dirty="0">
              <a:solidFill>
                <a:schemeClr val="accent1">
                  <a:lumMod val="50000"/>
                </a:schemeClr>
              </a:solidFill>
              <a:latin typeface="Calibri" pitchFamily="34" charset="0"/>
              <a:cs typeface="+mn-cs"/>
            </a:endParaRPr>
          </a:p>
        </p:txBody>
      </p:sp>
      <p:pic>
        <p:nvPicPr>
          <p:cNvPr id="40962" name="Picture 2"/>
          <p:cNvPicPr>
            <a:picLocks noChangeAspect="1" noChangeArrowheads="1"/>
          </p:cNvPicPr>
          <p:nvPr/>
        </p:nvPicPr>
        <p:blipFill>
          <a:blip r:embed="rId3"/>
          <a:srcRect/>
          <a:stretch>
            <a:fillRect/>
          </a:stretch>
        </p:blipFill>
        <p:spPr bwMode="auto">
          <a:xfrm>
            <a:off x="236538" y="0"/>
            <a:ext cx="3478212" cy="798513"/>
          </a:xfrm>
          <a:prstGeom prst="rect">
            <a:avLst/>
          </a:prstGeom>
          <a:noFill/>
          <a:ln w="9525">
            <a:noFill/>
            <a:miter lim="800000"/>
            <a:headEnd/>
            <a:tailEnd/>
          </a:ln>
        </p:spPr>
      </p:pic>
      <p:sp>
        <p:nvSpPr>
          <p:cNvPr id="51201" name="Rectangle 1"/>
          <p:cNvSpPr>
            <a:spLocks noChangeArrowheads="1"/>
          </p:cNvSpPr>
          <p:nvPr/>
        </p:nvSpPr>
        <p:spPr bwMode="auto">
          <a:xfrm rot="10800000" flipV="1">
            <a:off x="539750" y="1404938"/>
            <a:ext cx="8280400" cy="2308225"/>
          </a:xfrm>
          <a:prstGeom prst="rect">
            <a:avLst/>
          </a:prstGeom>
          <a:noFill/>
          <a:ln w="9525">
            <a:noFill/>
            <a:miter lim="800000"/>
            <a:headEnd/>
            <a:tailEnd/>
          </a:ln>
          <a:effectLst/>
        </p:spPr>
        <p:txBody>
          <a:bodyPr anchor="ctr">
            <a:spAutoFit/>
          </a:bodyPr>
          <a:lstStyle/>
          <a:p>
            <a:pPr algn="just" eaLnBrk="0" hangingPunct="0">
              <a:defRPr/>
            </a:pPr>
            <a:r>
              <a:rPr lang="en-GB" sz="2400" b="1" dirty="0">
                <a:solidFill>
                  <a:schemeClr val="tx2"/>
                </a:solidFill>
                <a:latin typeface="Calibri" pitchFamily="34" charset="0"/>
                <a:ea typeface="Calibri" pitchFamily="34" charset="0"/>
                <a:cs typeface="Calibri" pitchFamily="34" charset="0"/>
              </a:rPr>
              <a:t>6. </a:t>
            </a:r>
            <a:r>
              <a:rPr lang="en-GB" sz="2400" b="1" i="1" u="sng" dirty="0">
                <a:solidFill>
                  <a:schemeClr val="tx2"/>
                </a:solidFill>
                <a:latin typeface="+mn-lt"/>
                <a:ea typeface="Calibri" pitchFamily="34" charset="0"/>
                <a:cs typeface="Calibri" pitchFamily="34" charset="0"/>
              </a:rPr>
              <a:t>MEDIA DEVELOPMENT ACTIVITIES</a:t>
            </a:r>
          </a:p>
          <a:p>
            <a:pPr algn="just" eaLnBrk="0" hangingPunct="0">
              <a:defRPr/>
            </a:pPr>
            <a:endParaRPr lang="en-US" sz="2400" i="1" u="sng" dirty="0">
              <a:solidFill>
                <a:schemeClr val="tx2"/>
              </a:solidFill>
              <a:latin typeface="+mn-lt"/>
              <a:cs typeface="+mn-cs"/>
            </a:endParaRPr>
          </a:p>
          <a:p>
            <a:pPr algn="just" eaLnBrk="0" hangingPunct="0">
              <a:buFontTx/>
              <a:buChar char="•"/>
              <a:defRPr/>
            </a:pPr>
            <a:r>
              <a:rPr lang="en-GB" sz="2400" dirty="0">
                <a:solidFill>
                  <a:schemeClr val="tx2"/>
                </a:solidFill>
                <a:latin typeface="+mn-lt"/>
                <a:ea typeface="Calibri" pitchFamily="34" charset="0"/>
                <a:cs typeface="Calibri" pitchFamily="34" charset="0"/>
              </a:rPr>
              <a:t>Initiated the establishment of the </a:t>
            </a:r>
            <a:r>
              <a:rPr lang="en-GB" sz="2400" b="1" dirty="0">
                <a:solidFill>
                  <a:schemeClr val="tx2"/>
                </a:solidFill>
                <a:latin typeface="+mn-lt"/>
                <a:ea typeface="Calibri" pitchFamily="34" charset="0"/>
                <a:cs typeface="Calibri" pitchFamily="34" charset="0"/>
              </a:rPr>
              <a:t>European Association of Public Service Media in SEE </a:t>
            </a:r>
            <a:r>
              <a:rPr lang="en-GB" sz="2400" dirty="0">
                <a:solidFill>
                  <a:schemeClr val="tx2"/>
                </a:solidFill>
                <a:latin typeface="+mn-lt"/>
                <a:ea typeface="Calibri" pitchFamily="34" charset="0"/>
                <a:cs typeface="Calibri" pitchFamily="34" charset="0"/>
              </a:rPr>
              <a:t>(EAPSSEE) </a:t>
            </a:r>
          </a:p>
          <a:p>
            <a:pPr algn="just" eaLnBrk="0" hangingPunct="0">
              <a:buFontTx/>
              <a:buChar char="•"/>
              <a:defRPr/>
            </a:pPr>
            <a:r>
              <a:rPr lang="en-GB" sz="2400" dirty="0">
                <a:solidFill>
                  <a:schemeClr val="tx2"/>
                </a:solidFill>
                <a:latin typeface="+mn-lt"/>
                <a:ea typeface="Calibri" pitchFamily="34" charset="0"/>
                <a:cs typeface="Calibri" pitchFamily="34" charset="0"/>
              </a:rPr>
              <a:t>Facilitated the signing of </a:t>
            </a:r>
            <a:r>
              <a:rPr lang="en-GB" sz="2400" b="1" dirty="0">
                <a:solidFill>
                  <a:schemeClr val="tx2"/>
                </a:solidFill>
                <a:latin typeface="+mn-lt"/>
                <a:ea typeface="Calibri" pitchFamily="34" charset="0"/>
                <a:cs typeface="Calibri" pitchFamily="34" charset="0"/>
              </a:rPr>
              <a:t>the Protocol on Regional Cooperation in Education and Training </a:t>
            </a:r>
            <a:r>
              <a:rPr lang="en-GB" sz="2400" dirty="0">
                <a:solidFill>
                  <a:schemeClr val="tx2"/>
                </a:solidFill>
                <a:latin typeface="+mn-lt"/>
                <a:ea typeface="Calibri" pitchFamily="34" charset="0"/>
                <a:cs typeface="Calibri" pitchFamily="34" charset="0"/>
              </a:rPr>
              <a:t>among 12 members of the EAPSSEE.</a:t>
            </a:r>
            <a:endParaRPr lang="en-GB" sz="2400" dirty="0">
              <a:solidFill>
                <a:schemeClr val="tx2"/>
              </a:solidFill>
              <a:latin typeface="+mn-lt"/>
              <a:cs typeface="+mn-cs"/>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1"/>
          <p:cNvSpPr txBox="1">
            <a:spLocks noChangeArrowheads="1"/>
          </p:cNvSpPr>
          <p:nvPr/>
        </p:nvSpPr>
        <p:spPr bwMode="auto">
          <a:xfrm>
            <a:off x="457200" y="620713"/>
            <a:ext cx="8229600" cy="5260975"/>
          </a:xfrm>
          <a:prstGeom prst="rect">
            <a:avLst/>
          </a:prstGeom>
          <a:noFill/>
          <a:ln w="9525">
            <a:noFill/>
            <a:miter lim="800000"/>
            <a:headEnd/>
            <a:tailEnd/>
          </a:ln>
        </p:spPr>
        <p:txBody>
          <a:bodyPr>
            <a:spAutoFit/>
          </a:bodyPr>
          <a:lstStyle/>
          <a:p>
            <a:pPr marL="287338" indent="-287338" algn="ctr">
              <a:lnSpc>
                <a:spcPct val="95000"/>
              </a:lnSpc>
              <a:spcBef>
                <a:spcPts val="800"/>
              </a:spcBef>
              <a:buClr>
                <a:srgbClr val="1F497D"/>
              </a:buClr>
              <a:buSzPct val="100000"/>
              <a:buFont typeface="Arial" pitchFamily="34" charset="0"/>
              <a:buNone/>
              <a:tabLst>
                <a:tab pos="857250" algn="l"/>
                <a:tab pos="1771650" algn="l"/>
                <a:tab pos="2686050" algn="l"/>
                <a:tab pos="3600450" algn="l"/>
                <a:tab pos="4514850" algn="l"/>
                <a:tab pos="5429250" algn="l"/>
                <a:tab pos="6343650" algn="l"/>
                <a:tab pos="7258050" algn="l"/>
                <a:tab pos="8172450" algn="l"/>
                <a:tab pos="9086850" algn="l"/>
                <a:tab pos="10001250" algn="l"/>
              </a:tabLst>
              <a:defRPr/>
            </a:pPr>
            <a:r>
              <a:rPr lang="en-GB" sz="3200" dirty="0">
                <a:solidFill>
                  <a:srgbClr val="1F497D"/>
                </a:solidFill>
                <a:latin typeface="Calibri" pitchFamily="34" charset="0"/>
                <a:cs typeface="+mn-cs"/>
              </a:rPr>
              <a:t> </a:t>
            </a:r>
            <a:r>
              <a:rPr lang="en-GB" sz="3200" b="1" u="sng" dirty="0">
                <a:solidFill>
                  <a:srgbClr val="1F497D"/>
                </a:solidFill>
                <a:latin typeface="Calibri" pitchFamily="34" charset="0"/>
                <a:cs typeface="+mn-cs"/>
              </a:rPr>
              <a:t>Europe 2020: Relevance for Enlargement Policy</a:t>
            </a:r>
          </a:p>
          <a:p>
            <a:pPr marL="287338" indent="-287338" algn="ctr">
              <a:lnSpc>
                <a:spcPct val="95000"/>
              </a:lnSpc>
              <a:spcBef>
                <a:spcPts val="800"/>
              </a:spcBef>
              <a:buClr>
                <a:srgbClr val="1F497D"/>
              </a:buClr>
              <a:buSzPct val="100000"/>
              <a:buFont typeface="Arial" pitchFamily="34" charset="0"/>
              <a:buNone/>
              <a:tabLst>
                <a:tab pos="857250" algn="l"/>
                <a:tab pos="1771650" algn="l"/>
                <a:tab pos="2686050" algn="l"/>
                <a:tab pos="3600450" algn="l"/>
                <a:tab pos="4514850" algn="l"/>
                <a:tab pos="5429250" algn="l"/>
                <a:tab pos="6343650" algn="l"/>
                <a:tab pos="7258050" algn="l"/>
                <a:tab pos="8172450" algn="l"/>
                <a:tab pos="9086850" algn="l"/>
                <a:tab pos="10001250" algn="l"/>
              </a:tabLst>
              <a:defRPr/>
            </a:pPr>
            <a:endParaRPr lang="en-GB" sz="1000" b="1" u="sng" dirty="0">
              <a:solidFill>
                <a:srgbClr val="1F497D"/>
              </a:solidFill>
              <a:latin typeface="Calibri" pitchFamily="34" charset="0"/>
              <a:cs typeface="+mn-cs"/>
            </a:endParaRPr>
          </a:p>
          <a:p>
            <a:pPr marL="287338" indent="-287338">
              <a:spcBef>
                <a:spcPts val="800"/>
              </a:spcBef>
              <a:buClr>
                <a:srgbClr val="1F497D"/>
              </a:buClr>
              <a:buSzPct val="100000"/>
              <a:buFont typeface="Arial" pitchFamily="34" charset="0"/>
              <a:buChar char="•"/>
              <a:tabLst>
                <a:tab pos="857250" algn="l"/>
                <a:tab pos="1771650" algn="l"/>
                <a:tab pos="2686050" algn="l"/>
                <a:tab pos="3600450" algn="l"/>
                <a:tab pos="4514850" algn="l"/>
                <a:tab pos="5429250" algn="l"/>
                <a:tab pos="6343650" algn="l"/>
                <a:tab pos="7258050" algn="l"/>
                <a:tab pos="8172450" algn="l"/>
                <a:tab pos="9086850" algn="l"/>
                <a:tab pos="10001250" algn="l"/>
              </a:tabLst>
              <a:defRPr/>
            </a:pPr>
            <a:r>
              <a:rPr lang="en-GB" sz="2800" dirty="0">
                <a:solidFill>
                  <a:srgbClr val="1F497D"/>
                </a:solidFill>
                <a:latin typeface="+mn-lt"/>
                <a:cs typeface="+mn-cs"/>
              </a:rPr>
              <a:t>Europe 2020 offers the enlargement countries an anchor for reforms.</a:t>
            </a:r>
          </a:p>
          <a:p>
            <a:pPr marL="287338" indent="-287338">
              <a:spcBef>
                <a:spcPts val="800"/>
              </a:spcBef>
              <a:buClr>
                <a:srgbClr val="1F497D"/>
              </a:buClr>
              <a:buSzPct val="100000"/>
              <a:buFont typeface="Arial" pitchFamily="34" charset="0"/>
              <a:buChar char="•"/>
              <a:tabLst>
                <a:tab pos="857250" algn="l"/>
                <a:tab pos="1771650" algn="l"/>
                <a:tab pos="2686050" algn="l"/>
                <a:tab pos="3600450" algn="l"/>
                <a:tab pos="4514850" algn="l"/>
                <a:tab pos="5429250" algn="l"/>
                <a:tab pos="6343650" algn="l"/>
                <a:tab pos="7258050" algn="l"/>
                <a:tab pos="8172450" algn="l"/>
                <a:tab pos="9086850" algn="l"/>
                <a:tab pos="10001250" algn="l"/>
              </a:tabLst>
              <a:defRPr/>
            </a:pPr>
            <a:r>
              <a:rPr lang="en-GB" sz="2800" dirty="0">
                <a:solidFill>
                  <a:srgbClr val="1F497D"/>
                </a:solidFill>
                <a:latin typeface="+mn-lt"/>
                <a:cs typeface="+mn-cs"/>
              </a:rPr>
              <a:t>The countries are invited to adapt and adopt relevant headline targets</a:t>
            </a:r>
          </a:p>
          <a:p>
            <a:pPr marL="287338" indent="-287338">
              <a:spcBef>
                <a:spcPts val="800"/>
              </a:spcBef>
              <a:buClr>
                <a:srgbClr val="1F497D"/>
              </a:buClr>
              <a:buSzPct val="100000"/>
              <a:buFont typeface="Arial" pitchFamily="34" charset="0"/>
              <a:buChar char="•"/>
              <a:tabLst>
                <a:tab pos="857250" algn="l"/>
                <a:tab pos="1771650" algn="l"/>
                <a:tab pos="2686050" algn="l"/>
                <a:tab pos="3600450" algn="l"/>
                <a:tab pos="4514850" algn="l"/>
                <a:tab pos="5429250" algn="l"/>
                <a:tab pos="6343650" algn="l"/>
                <a:tab pos="7258050" algn="l"/>
                <a:tab pos="8172450" algn="l"/>
                <a:tab pos="9086850" algn="l"/>
                <a:tab pos="10001250" algn="l"/>
              </a:tabLst>
              <a:defRPr/>
            </a:pPr>
            <a:r>
              <a:rPr lang="en-GB" sz="2800" dirty="0">
                <a:solidFill>
                  <a:srgbClr val="1F497D"/>
                </a:solidFill>
                <a:latin typeface="+mn-lt"/>
                <a:cs typeface="+mn-cs"/>
              </a:rPr>
              <a:t>Enlargement countries should participate actively in the European Union programmes.</a:t>
            </a:r>
          </a:p>
          <a:p>
            <a:pPr marL="287338" indent="-287338">
              <a:spcBef>
                <a:spcPts val="800"/>
              </a:spcBef>
              <a:buClr>
                <a:srgbClr val="1F497D"/>
              </a:buClr>
              <a:buSzPct val="100000"/>
              <a:buFont typeface="Arial" pitchFamily="34" charset="0"/>
              <a:buChar char="•"/>
              <a:tabLst>
                <a:tab pos="857250" algn="l"/>
                <a:tab pos="1771650" algn="l"/>
                <a:tab pos="2686050" algn="l"/>
                <a:tab pos="3600450" algn="l"/>
                <a:tab pos="4514850" algn="l"/>
                <a:tab pos="5429250" algn="l"/>
                <a:tab pos="6343650" algn="l"/>
                <a:tab pos="7258050" algn="l"/>
                <a:tab pos="8172450" algn="l"/>
                <a:tab pos="9086850" algn="l"/>
                <a:tab pos="10001250" algn="l"/>
              </a:tabLst>
              <a:defRPr/>
            </a:pPr>
            <a:r>
              <a:rPr lang="en-GB" sz="2800" dirty="0">
                <a:solidFill>
                  <a:srgbClr val="1F497D"/>
                </a:solidFill>
                <a:latin typeface="+mn-lt"/>
                <a:cs typeface="+mn-cs"/>
              </a:rPr>
              <a:t>The countries are invited to organise their work on the Europe 2020 related issues in regional groups. </a:t>
            </a:r>
          </a:p>
          <a:p>
            <a:pPr marL="287338" indent="-287338">
              <a:spcBef>
                <a:spcPts val="800"/>
              </a:spcBef>
              <a:buClr>
                <a:srgbClr val="1F497D"/>
              </a:buClr>
              <a:buSzPct val="100000"/>
              <a:buFont typeface="Arial" pitchFamily="34" charset="0"/>
              <a:buNone/>
              <a:tabLst>
                <a:tab pos="857250" algn="l"/>
                <a:tab pos="1771650" algn="l"/>
                <a:tab pos="2686050" algn="l"/>
                <a:tab pos="3600450" algn="l"/>
                <a:tab pos="4514850" algn="l"/>
                <a:tab pos="5429250" algn="l"/>
                <a:tab pos="6343650" algn="l"/>
                <a:tab pos="7258050" algn="l"/>
                <a:tab pos="8172450" algn="l"/>
                <a:tab pos="9086850" algn="l"/>
                <a:tab pos="10001250" algn="l"/>
              </a:tabLst>
              <a:defRPr/>
            </a:pPr>
            <a:endParaRPr lang="en-GB" sz="3200" dirty="0">
              <a:solidFill>
                <a:srgbClr val="1F497D"/>
              </a:solidFill>
              <a:latin typeface="CorporateSTOT"/>
              <a:cs typeface="+mn-cs"/>
            </a:endParaRPr>
          </a:p>
        </p:txBody>
      </p:sp>
      <p:pic>
        <p:nvPicPr>
          <p:cNvPr id="43010" name="Picture 2"/>
          <p:cNvPicPr>
            <a:picLocks noChangeAspect="1" noChangeArrowheads="1"/>
          </p:cNvPicPr>
          <p:nvPr/>
        </p:nvPicPr>
        <p:blipFill>
          <a:blip r:embed="rId3"/>
          <a:srcRect/>
          <a:stretch>
            <a:fillRect/>
          </a:stretch>
        </p:blipFill>
        <p:spPr bwMode="auto">
          <a:xfrm>
            <a:off x="236538" y="0"/>
            <a:ext cx="3549650" cy="741363"/>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457200" y="0"/>
            <a:ext cx="8229600" cy="836613"/>
          </a:xfrm>
        </p:spPr>
        <p:txBody>
          <a:bodyPr/>
          <a:lstStyle/>
          <a:p>
            <a:r>
              <a:rPr lang="en-US" sz="3200" b="1" u="sng" smtClean="0">
                <a:solidFill>
                  <a:schemeClr val="tx2"/>
                </a:solidFill>
              </a:rPr>
              <a:t>Priority 1: Smart Growth</a:t>
            </a:r>
          </a:p>
        </p:txBody>
      </p:sp>
      <p:graphicFrame>
        <p:nvGraphicFramePr>
          <p:cNvPr id="7" name="Content Placeholder 6"/>
          <p:cNvGraphicFramePr>
            <a:graphicFrameLocks noGrp="1"/>
          </p:cNvGraphicFramePr>
          <p:nvPr>
            <p:ph idx="1"/>
          </p:nvPr>
        </p:nvGraphicFramePr>
        <p:xfrm>
          <a:off x="179388" y="692150"/>
          <a:ext cx="8964612" cy="6410325"/>
        </p:xfrm>
        <a:graphic>
          <a:graphicData uri="http://schemas.openxmlformats.org/drawingml/2006/table">
            <a:tbl>
              <a:tblPr/>
              <a:tblGrid>
                <a:gridCol w="2408651"/>
                <a:gridCol w="2407707"/>
                <a:gridCol w="4148130"/>
              </a:tblGrid>
              <a:tr h="1622384">
                <a:tc>
                  <a:txBody>
                    <a:bodyPr/>
                    <a:lstStyle/>
                    <a:p>
                      <a:pPr>
                        <a:lnSpc>
                          <a:spcPct val="110000"/>
                        </a:lnSpc>
                        <a:spcAft>
                          <a:spcPts val="0"/>
                        </a:spcAft>
                      </a:pPr>
                      <a:r>
                        <a:rPr lang="en-US" sz="1800" b="1" dirty="0">
                          <a:solidFill>
                            <a:srgbClr val="FFFFFF"/>
                          </a:solidFill>
                          <a:latin typeface="+mn-lt"/>
                          <a:ea typeface="Calibri"/>
                          <a:cs typeface="Times New Roman"/>
                        </a:rPr>
                        <a:t>EU 2020 FLAGSHIP INITIATIVE </a:t>
                      </a:r>
                      <a:r>
                        <a:rPr lang="en-US" sz="1800" i="1" dirty="0">
                          <a:solidFill>
                            <a:srgbClr val="FFFFFF"/>
                          </a:solidFill>
                          <a:latin typeface="+mn-lt"/>
                          <a:ea typeface="Calibri"/>
                          <a:cs typeface="Times New Roman"/>
                        </a:rPr>
                        <a:t>(“Areas most in need of attention”)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CORRESPONDING REGIONAL PLATFORM</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(“Setting the Strategy and Mapping Convergence”)</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REGIONAL INITIATIVES/GOVERNANCE MECHANISMS/TOOLS FOR IMPLEMENTATION</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(“Monitoring and Supporting implementation”)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372602">
                <a:tc gridSpan="3">
                  <a:txBody>
                    <a:bodyPr/>
                    <a:lstStyle/>
                    <a:p>
                      <a:pPr>
                        <a:lnSpc>
                          <a:spcPct val="110000"/>
                        </a:lnSpc>
                        <a:spcAft>
                          <a:spcPts val="0"/>
                        </a:spcAft>
                      </a:pPr>
                      <a:r>
                        <a:rPr lang="en-US" sz="1800" b="1" dirty="0">
                          <a:solidFill>
                            <a:srgbClr val="FFFFFF"/>
                          </a:solidFill>
                          <a:latin typeface="+mn-lt"/>
                          <a:ea typeface="Calibri"/>
                          <a:cs typeface="Times New Roman"/>
                        </a:rPr>
                        <a:t>Priority 1: Smart growth</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hMerge="1">
                  <a:txBody>
                    <a:bodyPr/>
                    <a:lstStyle/>
                    <a:p>
                      <a:endParaRPr lang="en-US"/>
                    </a:p>
                  </a:txBody>
                  <a:tcPr/>
                </a:tc>
                <a:tc hMerge="1">
                  <a:txBody>
                    <a:bodyPr/>
                    <a:lstStyle/>
                    <a:p>
                      <a:endParaRPr lang="en-US"/>
                    </a:p>
                  </a:txBody>
                  <a:tcPr/>
                </a:tc>
              </a:tr>
              <a:tr h="1663621">
                <a:tc>
                  <a:txBody>
                    <a:bodyPr/>
                    <a:lstStyle/>
                    <a:p>
                      <a:pPr marL="342900" lvl="0" indent="-342900">
                        <a:lnSpc>
                          <a:spcPct val="110000"/>
                        </a:lnSpc>
                        <a:spcAft>
                          <a:spcPts val="0"/>
                        </a:spcAft>
                        <a:buFont typeface="+mj-lt"/>
                        <a:buNone/>
                      </a:pPr>
                      <a:r>
                        <a:rPr lang="en-US" sz="1800" dirty="0" smtClean="0">
                          <a:solidFill>
                            <a:schemeClr val="tx2"/>
                          </a:solidFill>
                          <a:latin typeface="+mn-lt"/>
                          <a:ea typeface="Calibri"/>
                          <a:cs typeface="Times New Roman"/>
                        </a:rPr>
                        <a:t>1.  Digital </a:t>
                      </a:r>
                      <a:r>
                        <a:rPr lang="en-US" sz="1800" dirty="0">
                          <a:solidFill>
                            <a:schemeClr val="tx2"/>
                          </a:solidFill>
                          <a:latin typeface="+mn-lt"/>
                          <a:ea typeface="Calibri"/>
                          <a:cs typeface="Times New Roman"/>
                        </a:rPr>
                        <a:t>agenda for Europe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1800" dirty="0">
                          <a:solidFill>
                            <a:schemeClr val="tx2"/>
                          </a:solidFill>
                          <a:latin typeface="+mn-lt"/>
                          <a:ea typeface="Calibri"/>
                          <a:cs typeface="Times New Roman"/>
                        </a:rPr>
                        <a:t>eSEE Agenda+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eSEE/</a:t>
                      </a:r>
                      <a:r>
                        <a:rPr lang="en-US" sz="1800" dirty="0" err="1">
                          <a:solidFill>
                            <a:schemeClr val="tx2"/>
                          </a:solidFill>
                          <a:latin typeface="+mn-lt"/>
                          <a:ea typeface="Calibri"/>
                          <a:cs typeface="Times New Roman"/>
                        </a:rPr>
                        <a:t>bSEE</a:t>
                      </a:r>
                      <a:r>
                        <a:rPr lang="en-US" sz="1800" dirty="0">
                          <a:solidFill>
                            <a:schemeClr val="tx2"/>
                          </a:solidFill>
                          <a:latin typeface="+mn-lt"/>
                          <a:ea typeface="Calibri"/>
                          <a:cs typeface="Times New Roman"/>
                        </a:rPr>
                        <a:t> Working Group, </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CeGD</a:t>
                      </a:r>
                      <a:endParaRPr lang="en-US" sz="1800" dirty="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 </a:t>
                      </a:r>
                      <a:r>
                        <a:rPr lang="en-US" sz="1800" dirty="0">
                          <a:solidFill>
                            <a:schemeClr val="tx2"/>
                          </a:solidFill>
                          <a:latin typeface="+mn-lt"/>
                          <a:ea typeface="Calibri"/>
                          <a:cs typeface="Times New Roman"/>
                        </a:rPr>
                        <a:t>SEE ICT Forum</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Community </a:t>
                      </a:r>
                      <a:r>
                        <a:rPr lang="en-GB" sz="1800" noProof="0" dirty="0" smtClean="0">
                          <a:solidFill>
                            <a:schemeClr val="tx2"/>
                          </a:solidFill>
                          <a:latin typeface="+mn-lt"/>
                          <a:ea typeface="Calibri"/>
                          <a:cs typeface="Times New Roman"/>
                        </a:rPr>
                        <a:t>Programmes</a:t>
                      </a:r>
                      <a:r>
                        <a:rPr lang="en-US" sz="1800" dirty="0" smtClean="0">
                          <a:solidFill>
                            <a:schemeClr val="tx2"/>
                          </a:solidFill>
                          <a:latin typeface="+mn-lt"/>
                          <a:ea typeface="Calibri"/>
                          <a:cs typeface="Times New Roman"/>
                        </a:rPr>
                        <a:t> </a:t>
                      </a:r>
                      <a:r>
                        <a:rPr lang="en-US" sz="1800" dirty="0">
                          <a:solidFill>
                            <a:schemeClr val="tx2"/>
                          </a:solidFill>
                          <a:latin typeface="+mn-lt"/>
                          <a:ea typeface="Calibri"/>
                          <a:cs typeface="Times New Roman"/>
                        </a:rPr>
                        <a:t>(e.g. CIP, FP7)</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Pre-Accession Assistance (IPA, TAIEX)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1611">
                <a:tc>
                  <a:txBody>
                    <a:bodyPr/>
                    <a:lstStyle/>
                    <a:p>
                      <a:pPr marL="342900" lvl="0" indent="-342900">
                        <a:lnSpc>
                          <a:spcPct val="110000"/>
                        </a:lnSpc>
                        <a:spcAft>
                          <a:spcPts val="0"/>
                        </a:spcAft>
                        <a:buFont typeface="+mj-lt"/>
                        <a:buNone/>
                      </a:pPr>
                      <a:r>
                        <a:rPr lang="en-US" sz="1800" dirty="0" smtClean="0">
                          <a:solidFill>
                            <a:schemeClr val="tx2"/>
                          </a:solidFill>
                          <a:latin typeface="+mn-lt"/>
                          <a:ea typeface="Calibri"/>
                          <a:cs typeface="Times New Roman"/>
                        </a:rPr>
                        <a:t>2. Innovation </a:t>
                      </a:r>
                      <a:r>
                        <a:rPr lang="en-US" sz="1800" dirty="0">
                          <a:solidFill>
                            <a:schemeClr val="tx2"/>
                          </a:solidFill>
                          <a:latin typeface="+mn-lt"/>
                          <a:ea typeface="Calibri"/>
                          <a:cs typeface="Times New Roman"/>
                        </a:rPr>
                        <a:t>Union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1800" dirty="0">
                          <a:solidFill>
                            <a:schemeClr val="tx2"/>
                          </a:solidFill>
                          <a:latin typeface="+mn-lt"/>
                          <a:ea typeface="Calibri"/>
                          <a:cs typeface="Times New Roman"/>
                        </a:rPr>
                        <a:t>Regional R&amp;D Strategy for </a:t>
                      </a:r>
                      <a:r>
                        <a:rPr lang="en-US" sz="1800" dirty="0" smtClean="0">
                          <a:solidFill>
                            <a:schemeClr val="tx2"/>
                          </a:solidFill>
                          <a:latin typeface="+mn-lt"/>
                          <a:ea typeface="Calibri"/>
                          <a:cs typeface="Times New Roman"/>
                        </a:rPr>
                        <a:t>Innovation </a:t>
                      </a:r>
                      <a:endParaRPr lang="en-US" sz="1800" dirty="0">
                        <a:solidFill>
                          <a:schemeClr val="tx2"/>
                        </a:solidFill>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Steering Platform on</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WBC-INCO.NET</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SEE-</a:t>
                      </a:r>
                      <a:r>
                        <a:rPr lang="en-US" sz="1800" dirty="0" err="1" smtClean="0">
                          <a:solidFill>
                            <a:schemeClr val="tx2"/>
                          </a:solidFill>
                          <a:latin typeface="+mn-lt"/>
                          <a:ea typeface="Calibri"/>
                          <a:cs typeface="Times New Roman"/>
                        </a:rPr>
                        <a:t>ERA.Net</a:t>
                      </a:r>
                      <a:r>
                        <a:rPr lang="en-US" sz="1800" dirty="0">
                          <a:solidFill>
                            <a:schemeClr val="tx2"/>
                          </a:solidFill>
                          <a:latin typeface="+mn-lt"/>
                          <a:ea typeface="Calibri"/>
                          <a:cs typeface="Times New Roman"/>
                        </a:rPr>
                        <a:t>, ERA-Net+</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Community </a:t>
                      </a:r>
                      <a:r>
                        <a:rPr lang="en-GB" sz="1800" noProof="0" dirty="0" smtClean="0">
                          <a:solidFill>
                            <a:schemeClr val="tx2"/>
                          </a:solidFill>
                          <a:latin typeface="+mn-lt"/>
                          <a:ea typeface="Calibri"/>
                          <a:cs typeface="Times New Roman"/>
                        </a:rPr>
                        <a:t>Programmes</a:t>
                      </a:r>
                      <a:r>
                        <a:rPr lang="en-US" sz="1800" dirty="0" smtClean="0">
                          <a:solidFill>
                            <a:schemeClr val="tx2"/>
                          </a:solidFill>
                          <a:latin typeface="+mn-lt"/>
                          <a:ea typeface="Calibri"/>
                          <a:cs typeface="Times New Roman"/>
                        </a:rPr>
                        <a:t> </a:t>
                      </a:r>
                      <a:r>
                        <a:rPr lang="en-US" sz="1800" dirty="0">
                          <a:solidFill>
                            <a:schemeClr val="tx2"/>
                          </a:solidFill>
                          <a:latin typeface="+mn-lt"/>
                          <a:ea typeface="Calibri"/>
                          <a:cs typeface="Times New Roman"/>
                        </a:rPr>
                        <a:t>(e.g. CIP, FP7)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5148">
                <a:tc>
                  <a:txBody>
                    <a:bodyPr/>
                    <a:lstStyle/>
                    <a:p>
                      <a:pPr marL="342900" lvl="0" indent="-342900">
                        <a:lnSpc>
                          <a:spcPct val="110000"/>
                        </a:lnSpc>
                        <a:spcAft>
                          <a:spcPts val="0"/>
                        </a:spcAft>
                        <a:buFont typeface="+mj-lt"/>
                        <a:buNone/>
                      </a:pPr>
                      <a:r>
                        <a:rPr lang="en-US" sz="1800" dirty="0" smtClean="0">
                          <a:solidFill>
                            <a:schemeClr val="tx2"/>
                          </a:solidFill>
                          <a:latin typeface="+mn-lt"/>
                          <a:ea typeface="Calibri"/>
                          <a:cs typeface="Times New Roman"/>
                        </a:rPr>
                        <a:t>3.  Youth </a:t>
                      </a:r>
                      <a:r>
                        <a:rPr lang="en-US" sz="1800" dirty="0">
                          <a:solidFill>
                            <a:schemeClr val="tx2"/>
                          </a:solidFill>
                          <a:latin typeface="+mn-lt"/>
                          <a:ea typeface="Calibri"/>
                          <a:cs typeface="Times New Roman"/>
                        </a:rPr>
                        <a:t>on the Move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1800" dirty="0">
                          <a:solidFill>
                            <a:schemeClr val="tx2"/>
                          </a:solidFill>
                          <a:latin typeface="+mn-lt"/>
                          <a:ea typeface="Calibri"/>
                          <a:cs typeface="Times New Roman"/>
                        </a:rPr>
                        <a:t>Higher Education </a:t>
                      </a:r>
                      <a:r>
                        <a:rPr lang="en-US" sz="1800" dirty="0" smtClean="0">
                          <a:solidFill>
                            <a:schemeClr val="tx2"/>
                          </a:solidFill>
                          <a:latin typeface="+mn-lt"/>
                          <a:ea typeface="Calibri"/>
                          <a:cs typeface="Times New Roman"/>
                        </a:rPr>
                        <a:t>Reform  in the</a:t>
                      </a:r>
                      <a:r>
                        <a:rPr lang="en-US" sz="1800" baseline="0" dirty="0" smtClean="0">
                          <a:solidFill>
                            <a:schemeClr val="tx2"/>
                          </a:solidFill>
                          <a:latin typeface="+mn-lt"/>
                          <a:ea typeface="Calibri"/>
                          <a:cs typeface="Times New Roman"/>
                        </a:rPr>
                        <a:t> Western Balkans</a:t>
                      </a:r>
                      <a:endParaRPr lang="en-US" sz="1800" dirty="0">
                        <a:solidFill>
                          <a:schemeClr val="tx2"/>
                        </a:solidFill>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ERISEE</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TFBHC</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Community </a:t>
                      </a:r>
                      <a:r>
                        <a:rPr lang="en-US" sz="1800" dirty="0" err="1">
                          <a:solidFill>
                            <a:schemeClr val="tx2"/>
                          </a:solidFill>
                          <a:latin typeface="+mn-lt"/>
                          <a:ea typeface="Calibri"/>
                          <a:cs typeface="Times New Roman"/>
                        </a:rPr>
                        <a:t>Programmes</a:t>
                      </a:r>
                      <a:r>
                        <a:rPr lang="en-US" sz="1800" dirty="0">
                          <a:solidFill>
                            <a:schemeClr val="tx2"/>
                          </a:solidFill>
                          <a:latin typeface="+mn-lt"/>
                          <a:ea typeface="Calibri"/>
                          <a:cs typeface="Times New Roman"/>
                        </a:rPr>
                        <a:t> (Youth in Action, ERASMUS </a:t>
                      </a:r>
                      <a:r>
                        <a:rPr lang="en-US" sz="1800" dirty="0" err="1">
                          <a:solidFill>
                            <a:schemeClr val="tx2"/>
                          </a:solidFill>
                          <a:latin typeface="+mn-lt"/>
                          <a:ea typeface="Calibri"/>
                          <a:cs typeface="Times New Roman"/>
                        </a:rPr>
                        <a:t>Mundus</a:t>
                      </a:r>
                      <a:r>
                        <a:rPr lang="en-US" sz="1800" dirty="0">
                          <a:solidFill>
                            <a:schemeClr val="tx2"/>
                          </a:solidFill>
                          <a:latin typeface="+mn-lt"/>
                          <a:ea typeface="Calibri"/>
                          <a:cs typeface="Times New Roman"/>
                        </a:rPr>
                        <a:t>)</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Pre-Accession Assistance (IPA, TAIEX)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713"/>
          </a:xfrm>
        </p:spPr>
        <p:txBody>
          <a:bodyPr/>
          <a:lstStyle/>
          <a:p>
            <a:pPr>
              <a:defRPr/>
            </a:pPr>
            <a:r>
              <a:rPr lang="en-US" sz="3200" b="1" u="sng" dirty="0" smtClean="0">
                <a:solidFill>
                  <a:schemeClr val="tx2"/>
                </a:solidFill>
                <a:latin typeface="+mn-lt"/>
              </a:rPr>
              <a:t>Priority 2: Sustainable Growth</a:t>
            </a:r>
            <a:endParaRPr lang="en-US" sz="3200" b="1" u="sng" dirty="0">
              <a:solidFill>
                <a:schemeClr val="tx2"/>
              </a:solidFill>
              <a:latin typeface="+mn-lt"/>
            </a:endParaRPr>
          </a:p>
        </p:txBody>
      </p:sp>
      <p:graphicFrame>
        <p:nvGraphicFramePr>
          <p:cNvPr id="4" name="Table 3"/>
          <p:cNvGraphicFramePr>
            <a:graphicFrameLocks noGrp="1"/>
          </p:cNvGraphicFramePr>
          <p:nvPr/>
        </p:nvGraphicFramePr>
        <p:xfrm>
          <a:off x="0" y="620713"/>
          <a:ext cx="9144000" cy="6242050"/>
        </p:xfrm>
        <a:graphic>
          <a:graphicData uri="http://schemas.openxmlformats.org/drawingml/2006/table">
            <a:tbl>
              <a:tblPr/>
              <a:tblGrid>
                <a:gridCol w="2454375"/>
                <a:gridCol w="2458241"/>
                <a:gridCol w="4231384"/>
              </a:tblGrid>
              <a:tr h="1585138">
                <a:tc>
                  <a:txBody>
                    <a:bodyPr/>
                    <a:lstStyle/>
                    <a:p>
                      <a:pPr>
                        <a:lnSpc>
                          <a:spcPct val="110000"/>
                        </a:lnSpc>
                        <a:spcAft>
                          <a:spcPts val="0"/>
                        </a:spcAft>
                      </a:pPr>
                      <a:r>
                        <a:rPr lang="en-US" sz="1800" b="1" dirty="0">
                          <a:solidFill>
                            <a:srgbClr val="FFFFFF"/>
                          </a:solidFill>
                          <a:latin typeface="+mn-lt"/>
                          <a:ea typeface="Calibri"/>
                          <a:cs typeface="Times New Roman"/>
                        </a:rPr>
                        <a:t>EU 2020 FLAGSHIP INITIATIVE </a:t>
                      </a:r>
                      <a:r>
                        <a:rPr lang="en-US" sz="1800" i="1" dirty="0">
                          <a:solidFill>
                            <a:srgbClr val="FFFFFF"/>
                          </a:solidFill>
                          <a:latin typeface="+mn-lt"/>
                          <a:ea typeface="Calibri"/>
                          <a:cs typeface="Times New Roman"/>
                        </a:rPr>
                        <a:t>(“Areas most in need of attention”)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CORRESPONDING REGIONAL PLATFORM</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(“Setting the Strategy and Mapping Convergence”)</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REGIONAL INITIATIVES/GOVERNANCE MECHANISMS/TOOLS FOR IMPLEMENTATION</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(“Monitoring and Supporting implementation”)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355757">
                <a:tc gridSpan="3">
                  <a:txBody>
                    <a:bodyPr/>
                    <a:lstStyle/>
                    <a:p>
                      <a:pPr>
                        <a:lnSpc>
                          <a:spcPct val="110000"/>
                        </a:lnSpc>
                        <a:spcAft>
                          <a:spcPts val="0"/>
                        </a:spcAft>
                      </a:pPr>
                      <a:r>
                        <a:rPr lang="en-US" sz="1800" b="1" dirty="0">
                          <a:solidFill>
                            <a:srgbClr val="FFFFFF"/>
                          </a:solidFill>
                          <a:latin typeface="+mn-lt"/>
                          <a:ea typeface="Calibri"/>
                          <a:cs typeface="Times New Roman"/>
                        </a:rPr>
                        <a:t>Priority 2: Sustainable growth</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hMerge="1">
                  <a:txBody>
                    <a:bodyPr/>
                    <a:lstStyle/>
                    <a:p>
                      <a:endParaRPr lang="en-US"/>
                    </a:p>
                  </a:txBody>
                  <a:tcPr/>
                </a:tc>
                <a:tc hMerge="1">
                  <a:txBody>
                    <a:bodyPr/>
                    <a:lstStyle/>
                    <a:p>
                      <a:endParaRPr lang="en-US"/>
                    </a:p>
                  </a:txBody>
                  <a:tcPr/>
                </a:tc>
              </a:tr>
              <a:tr h="2490285">
                <a:tc>
                  <a:txBody>
                    <a:bodyPr/>
                    <a:lstStyle/>
                    <a:p>
                      <a:pPr marL="342900" lvl="0" indent="-342900">
                        <a:lnSpc>
                          <a:spcPct val="110000"/>
                        </a:lnSpc>
                        <a:spcAft>
                          <a:spcPts val="0"/>
                        </a:spcAft>
                        <a:buFont typeface="+mj-lt"/>
                        <a:buAutoNum type="arabicPeriod"/>
                      </a:pPr>
                      <a:r>
                        <a:rPr lang="en-US" sz="1800" dirty="0">
                          <a:solidFill>
                            <a:schemeClr val="tx2"/>
                          </a:solidFill>
                          <a:latin typeface="+mn-lt"/>
                          <a:ea typeface="Calibri"/>
                          <a:cs typeface="Times New Roman"/>
                        </a:rPr>
                        <a:t>Resource Efficient Europe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1800" dirty="0">
                          <a:solidFill>
                            <a:schemeClr val="tx2"/>
                          </a:solidFill>
                          <a:latin typeface="+mn-lt"/>
                          <a:ea typeface="Calibri"/>
                          <a:cs typeface="Times New Roman"/>
                        </a:rPr>
                        <a:t>Integrated infrastructure </a:t>
                      </a:r>
                      <a:r>
                        <a:rPr lang="en-US" sz="1800" dirty="0" smtClean="0">
                          <a:solidFill>
                            <a:schemeClr val="tx2"/>
                          </a:solidFill>
                          <a:latin typeface="+mn-lt"/>
                          <a:ea typeface="Calibri"/>
                          <a:cs typeface="Times New Roman"/>
                        </a:rPr>
                        <a:t>development</a:t>
                      </a:r>
                    </a:p>
                    <a:p>
                      <a:pPr>
                        <a:lnSpc>
                          <a:spcPct val="110000"/>
                        </a:lnSpc>
                        <a:spcAft>
                          <a:spcPts val="0"/>
                        </a:spcAft>
                      </a:pPr>
                      <a:endParaRPr lang="en-US" sz="1800" dirty="0">
                        <a:solidFill>
                          <a:schemeClr val="tx2"/>
                        </a:solidFill>
                        <a:latin typeface="+mn-lt"/>
                        <a:ea typeface="Calibri"/>
                        <a:cs typeface="Times New Roman"/>
                      </a:endParaRPr>
                    </a:p>
                    <a:p>
                      <a:pPr>
                        <a:lnSpc>
                          <a:spcPct val="110000"/>
                        </a:lnSpc>
                        <a:spcAft>
                          <a:spcPts val="0"/>
                        </a:spcAft>
                      </a:pPr>
                      <a:r>
                        <a:rPr lang="en-US" sz="1800" dirty="0" smtClean="0">
                          <a:solidFill>
                            <a:schemeClr val="tx2"/>
                          </a:solidFill>
                          <a:latin typeface="+mn-lt"/>
                          <a:ea typeface="Calibri"/>
                          <a:cs typeface="Times New Roman"/>
                        </a:rPr>
                        <a:t>Sustainable Energy Development Regional Initiative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ECT</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RENA</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SEETO/Transport </a:t>
                      </a:r>
                      <a:r>
                        <a:rPr lang="en-US" sz="1800" dirty="0" smtClean="0">
                          <a:solidFill>
                            <a:schemeClr val="tx2"/>
                          </a:solidFill>
                          <a:latin typeface="+mn-lt"/>
                          <a:ea typeface="Calibri"/>
                          <a:cs typeface="Times New Roman"/>
                        </a:rPr>
                        <a:t>Community</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SEE PPP Network</a:t>
                      </a:r>
                      <a:endParaRPr lang="en-US" sz="1800" dirty="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Community </a:t>
                      </a:r>
                      <a:r>
                        <a:rPr lang="en-GB" sz="1800" noProof="0" dirty="0" smtClean="0">
                          <a:solidFill>
                            <a:schemeClr val="tx2"/>
                          </a:solidFill>
                          <a:latin typeface="+mn-lt"/>
                          <a:ea typeface="Calibri"/>
                          <a:cs typeface="Times New Roman"/>
                        </a:rPr>
                        <a:t>Programmes </a:t>
                      </a:r>
                      <a:r>
                        <a:rPr lang="en-US" sz="1800" dirty="0" smtClean="0">
                          <a:solidFill>
                            <a:schemeClr val="tx2"/>
                          </a:solidFill>
                          <a:latin typeface="+mn-lt"/>
                          <a:ea typeface="Calibri"/>
                          <a:cs typeface="Times New Roman"/>
                        </a:rPr>
                        <a:t>(</a:t>
                      </a:r>
                      <a:r>
                        <a:rPr lang="en-US" sz="1800" dirty="0">
                          <a:solidFill>
                            <a:schemeClr val="tx2"/>
                          </a:solidFill>
                          <a:latin typeface="+mn-lt"/>
                          <a:ea typeface="Calibri"/>
                          <a:cs typeface="Times New Roman"/>
                        </a:rPr>
                        <a:t>LIFE+ Financial Instrument for the Environment, FP7)</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Pre-Accession Assistance (IPA, TAIEX)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6133">
                <a:tc>
                  <a:txBody>
                    <a:bodyPr/>
                    <a:lstStyle/>
                    <a:p>
                      <a:pPr marL="342900" lvl="0" indent="-342900">
                        <a:lnSpc>
                          <a:spcPct val="110000"/>
                        </a:lnSpc>
                        <a:spcAft>
                          <a:spcPts val="0"/>
                        </a:spcAft>
                        <a:buFont typeface="+mj-lt"/>
                        <a:buNone/>
                      </a:pPr>
                      <a:r>
                        <a:rPr lang="en-US" sz="1800" dirty="0" smtClean="0">
                          <a:solidFill>
                            <a:schemeClr val="tx2"/>
                          </a:solidFill>
                          <a:latin typeface="+mn-lt"/>
                          <a:ea typeface="Calibri"/>
                          <a:cs typeface="Times New Roman"/>
                        </a:rPr>
                        <a:t>2.    </a:t>
                      </a:r>
                      <a:r>
                        <a:rPr lang="en-US" sz="1800" baseline="0" dirty="0" smtClean="0">
                          <a:solidFill>
                            <a:schemeClr val="tx2"/>
                          </a:solidFill>
                          <a:latin typeface="+mn-lt"/>
                          <a:ea typeface="Calibri"/>
                          <a:cs typeface="Times New Roman"/>
                        </a:rPr>
                        <a:t> </a:t>
                      </a:r>
                      <a:r>
                        <a:rPr lang="en-US" sz="1800" dirty="0" smtClean="0">
                          <a:solidFill>
                            <a:schemeClr val="tx2"/>
                          </a:solidFill>
                          <a:latin typeface="+mn-lt"/>
                          <a:ea typeface="Calibri"/>
                          <a:cs typeface="Times New Roman"/>
                        </a:rPr>
                        <a:t>An </a:t>
                      </a:r>
                      <a:r>
                        <a:rPr lang="en-US" sz="1800" dirty="0">
                          <a:solidFill>
                            <a:schemeClr val="tx2"/>
                          </a:solidFill>
                          <a:latin typeface="+mn-lt"/>
                          <a:ea typeface="Calibri"/>
                          <a:cs typeface="Times New Roman"/>
                        </a:rPr>
                        <a:t>Industrial Policy for the Globalization Era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1800" dirty="0">
                          <a:solidFill>
                            <a:schemeClr val="tx2"/>
                          </a:solidFill>
                          <a:latin typeface="+mn-lt"/>
                          <a:ea typeface="Calibri"/>
                          <a:cs typeface="Times New Roman"/>
                        </a:rPr>
                        <a:t>SEE Investment Committee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SEE Investment Committee</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CEFTA</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ABC</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BAC</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OECD</a:t>
                      </a:r>
                      <a:endParaRPr lang="en-US" sz="1800" dirty="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Pre-Accession Assistance (IPA, TAIEX)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457200" y="0"/>
            <a:ext cx="8229600" cy="692150"/>
          </a:xfrm>
        </p:spPr>
        <p:txBody>
          <a:bodyPr/>
          <a:lstStyle/>
          <a:p>
            <a:r>
              <a:rPr lang="en-US" sz="3200" b="1" u="sng" smtClean="0">
                <a:solidFill>
                  <a:schemeClr val="tx2"/>
                </a:solidFill>
              </a:rPr>
              <a:t>Priority 3: Inclusive Growth</a:t>
            </a:r>
          </a:p>
        </p:txBody>
      </p:sp>
      <p:graphicFrame>
        <p:nvGraphicFramePr>
          <p:cNvPr id="4" name="Table 3"/>
          <p:cNvGraphicFramePr>
            <a:graphicFrameLocks noGrp="1"/>
          </p:cNvGraphicFramePr>
          <p:nvPr/>
        </p:nvGraphicFramePr>
        <p:xfrm>
          <a:off x="0" y="581025"/>
          <a:ext cx="8785225" cy="6337300"/>
        </p:xfrm>
        <a:graphic>
          <a:graphicData uri="http://schemas.openxmlformats.org/drawingml/2006/table">
            <a:tbl>
              <a:tblPr/>
              <a:tblGrid>
                <a:gridCol w="2358009"/>
                <a:gridCol w="2361723"/>
                <a:gridCol w="4065244"/>
              </a:tblGrid>
              <a:tr h="1448286">
                <a:tc>
                  <a:txBody>
                    <a:bodyPr/>
                    <a:lstStyle/>
                    <a:p>
                      <a:pPr>
                        <a:lnSpc>
                          <a:spcPct val="110000"/>
                        </a:lnSpc>
                        <a:spcAft>
                          <a:spcPts val="0"/>
                        </a:spcAft>
                      </a:pPr>
                      <a:r>
                        <a:rPr lang="en-US" sz="1800" b="1" dirty="0">
                          <a:solidFill>
                            <a:srgbClr val="FFFFFF"/>
                          </a:solidFill>
                          <a:latin typeface="+mn-lt"/>
                          <a:ea typeface="Calibri"/>
                          <a:cs typeface="Times New Roman"/>
                        </a:rPr>
                        <a:t>EU 2020 FLAGSHIP INITIATIVE </a:t>
                      </a:r>
                      <a:r>
                        <a:rPr lang="en-US" sz="1800" i="1" dirty="0">
                          <a:solidFill>
                            <a:srgbClr val="FFFFFF"/>
                          </a:solidFill>
                          <a:latin typeface="+mn-lt"/>
                          <a:ea typeface="Calibri"/>
                          <a:cs typeface="Times New Roman"/>
                        </a:rPr>
                        <a:t>(“Areas most in need of attention”)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CORRESPONDING REGIONAL PLATFORM</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(“Setting the Strategy and Mapping Convergence”)</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REGIONAL INITIATIVES/GOVERNANCE MECHANISMS/TOOLS FOR IMPLEMENTATION</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(“Monitoring and Supporting implementation”)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285498">
                <a:tc gridSpan="3">
                  <a:txBody>
                    <a:bodyPr/>
                    <a:lstStyle/>
                    <a:p>
                      <a:pPr>
                        <a:lnSpc>
                          <a:spcPct val="110000"/>
                        </a:lnSpc>
                        <a:spcAft>
                          <a:spcPts val="0"/>
                        </a:spcAft>
                      </a:pPr>
                      <a:r>
                        <a:rPr lang="en-US" sz="1800" b="1" dirty="0">
                          <a:solidFill>
                            <a:srgbClr val="FFFFFF"/>
                          </a:solidFill>
                          <a:latin typeface="+mn-lt"/>
                          <a:ea typeface="Calibri"/>
                          <a:cs typeface="Times New Roman"/>
                        </a:rPr>
                        <a:t>Priority 3: Inclusive growth</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hMerge="1">
                  <a:txBody>
                    <a:bodyPr/>
                    <a:lstStyle/>
                    <a:p>
                      <a:endParaRPr lang="en-US"/>
                    </a:p>
                  </a:txBody>
                  <a:tcPr/>
                </a:tc>
                <a:tc hMerge="1">
                  <a:txBody>
                    <a:bodyPr/>
                    <a:lstStyle/>
                    <a:p>
                      <a:endParaRPr lang="en-US"/>
                    </a:p>
                  </a:txBody>
                  <a:tcPr/>
                </a:tc>
              </a:tr>
              <a:tr h="3203814">
                <a:tc>
                  <a:txBody>
                    <a:bodyPr/>
                    <a:lstStyle/>
                    <a:p>
                      <a:pPr marL="342900" lvl="0" indent="-342900">
                        <a:lnSpc>
                          <a:spcPct val="110000"/>
                        </a:lnSpc>
                        <a:spcAft>
                          <a:spcPts val="0"/>
                        </a:spcAft>
                        <a:buFont typeface="+mj-lt"/>
                        <a:buAutoNum type="arabicPeriod"/>
                      </a:pPr>
                      <a:r>
                        <a:rPr lang="en-US" sz="1800" dirty="0">
                          <a:solidFill>
                            <a:schemeClr val="tx2"/>
                          </a:solidFill>
                          <a:latin typeface="+mn-lt"/>
                          <a:ea typeface="Calibri"/>
                          <a:cs typeface="Times New Roman"/>
                        </a:rPr>
                        <a:t>An Agenda for New Skills and Jobs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1800" dirty="0">
                          <a:solidFill>
                            <a:schemeClr val="tx2"/>
                          </a:solidFill>
                          <a:latin typeface="+mn-lt"/>
                          <a:ea typeface="Calibri"/>
                          <a:cs typeface="Times New Roman"/>
                        </a:rPr>
                        <a:t>Social Agenda for the Western Balkans 2020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WB Social Agenda 2020 working </a:t>
                      </a:r>
                      <a:r>
                        <a:rPr lang="en-US" sz="1800" dirty="0" smtClean="0">
                          <a:solidFill>
                            <a:schemeClr val="tx2"/>
                          </a:solidFill>
                          <a:latin typeface="+mn-lt"/>
                          <a:ea typeface="Calibri"/>
                          <a:cs typeface="Times New Roman"/>
                        </a:rPr>
                        <a:t>groups </a:t>
                      </a:r>
                      <a:endParaRPr lang="en-US" sz="1800" dirty="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SEECEL</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SEE Employment Network</a:t>
                      </a:r>
                      <a:endParaRPr lang="en-US" sz="1800" dirty="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GTF</a:t>
                      </a:r>
                    </a:p>
                    <a:p>
                      <a:pPr marL="342900" marR="0" lvl="0" indent="-342900" algn="l" defTabSz="914400" rtl="0" eaLnBrk="1" fontAlgn="auto" latinLnBrk="0" hangingPunct="1">
                        <a:lnSpc>
                          <a:spcPct val="110000"/>
                        </a:lnSpc>
                        <a:spcBef>
                          <a:spcPts val="0"/>
                        </a:spcBef>
                        <a:spcAft>
                          <a:spcPts val="0"/>
                        </a:spcAft>
                        <a:buClrTx/>
                        <a:buSzTx/>
                        <a:buFont typeface="Symbol"/>
                        <a:buChar char=""/>
                        <a:tabLst/>
                        <a:defRPr/>
                      </a:pPr>
                      <a:r>
                        <a:rPr lang="en-US" sz="1800" dirty="0" smtClean="0">
                          <a:solidFill>
                            <a:schemeClr val="tx2"/>
                          </a:solidFill>
                          <a:latin typeface="+mn-lt"/>
                          <a:ea typeface="Calibri"/>
                          <a:cs typeface="Times New Roman"/>
                        </a:rPr>
                        <a:t>ETF</a:t>
                      </a: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Community </a:t>
                      </a:r>
                      <a:r>
                        <a:rPr lang="en-GB" sz="1800" noProof="0" dirty="0" smtClean="0">
                          <a:solidFill>
                            <a:schemeClr val="tx2"/>
                          </a:solidFill>
                          <a:latin typeface="+mn-lt"/>
                          <a:ea typeface="Calibri"/>
                          <a:cs typeface="Times New Roman"/>
                        </a:rPr>
                        <a:t>Programmes</a:t>
                      </a:r>
                      <a:r>
                        <a:rPr lang="en-US" sz="1800" dirty="0" smtClean="0">
                          <a:solidFill>
                            <a:schemeClr val="tx2"/>
                          </a:solidFill>
                          <a:latin typeface="+mn-lt"/>
                          <a:ea typeface="Calibri"/>
                          <a:cs typeface="Times New Roman"/>
                        </a:rPr>
                        <a:t> </a:t>
                      </a:r>
                      <a:r>
                        <a:rPr lang="en-US" sz="1800" dirty="0">
                          <a:solidFill>
                            <a:schemeClr val="tx2"/>
                          </a:solidFill>
                          <a:latin typeface="+mn-lt"/>
                          <a:ea typeface="Calibri"/>
                          <a:cs typeface="Times New Roman"/>
                        </a:rPr>
                        <a:t>(Integrated Action Programme in Lifelong Learning)</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Higher Education Reform (Tempus)</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Pre-Accession Assistance (IPA, TAIEX)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5698">
                <a:tc>
                  <a:txBody>
                    <a:bodyPr/>
                    <a:lstStyle/>
                    <a:p>
                      <a:pPr marL="342900" lvl="0" indent="-342900">
                        <a:lnSpc>
                          <a:spcPct val="110000"/>
                        </a:lnSpc>
                        <a:spcAft>
                          <a:spcPts val="0"/>
                        </a:spcAft>
                        <a:buFont typeface="+mj-lt"/>
                        <a:buNone/>
                      </a:pPr>
                      <a:r>
                        <a:rPr lang="en-US" sz="1800" dirty="0" smtClean="0">
                          <a:solidFill>
                            <a:schemeClr val="tx2"/>
                          </a:solidFill>
                          <a:latin typeface="+mn-lt"/>
                          <a:ea typeface="Calibri"/>
                          <a:cs typeface="Times New Roman"/>
                        </a:rPr>
                        <a:t>2. European </a:t>
                      </a:r>
                      <a:r>
                        <a:rPr lang="en-US" sz="1800" dirty="0">
                          <a:solidFill>
                            <a:schemeClr val="tx2"/>
                          </a:solidFill>
                          <a:latin typeface="+mn-lt"/>
                          <a:ea typeface="Calibri"/>
                          <a:cs typeface="Times New Roman"/>
                        </a:rPr>
                        <a:t>Platform Against Poverty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1800" dirty="0">
                          <a:solidFill>
                            <a:schemeClr val="tx2"/>
                          </a:solidFill>
                          <a:latin typeface="+mn-lt"/>
                          <a:ea typeface="Calibri"/>
                          <a:cs typeface="Times New Roman"/>
                        </a:rPr>
                        <a:t>Social Agenda for the Western Balkans 2020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WB Social Agenda Working Groups </a:t>
                      </a:r>
                      <a:endParaRPr lang="en-US" sz="1800" dirty="0" smtClean="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1800" dirty="0" smtClean="0">
                          <a:solidFill>
                            <a:schemeClr val="tx2"/>
                          </a:solidFill>
                          <a:latin typeface="+mn-lt"/>
                          <a:ea typeface="Calibri"/>
                          <a:cs typeface="Times New Roman"/>
                        </a:rPr>
                        <a:t>SEE Health Network</a:t>
                      </a:r>
                      <a:endParaRPr lang="en-US" sz="1800" dirty="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Community </a:t>
                      </a:r>
                      <a:r>
                        <a:rPr lang="en-GB" sz="1800" noProof="0" dirty="0" smtClean="0">
                          <a:solidFill>
                            <a:schemeClr val="tx2"/>
                          </a:solidFill>
                          <a:latin typeface="+mn-lt"/>
                          <a:ea typeface="Calibri"/>
                          <a:cs typeface="Times New Roman"/>
                        </a:rPr>
                        <a:t>Programmes (</a:t>
                      </a:r>
                      <a:r>
                        <a:rPr lang="en-US" sz="1800" dirty="0" smtClean="0">
                          <a:solidFill>
                            <a:schemeClr val="tx2"/>
                          </a:solidFill>
                          <a:latin typeface="+mn-lt"/>
                          <a:ea typeface="Calibri"/>
                          <a:cs typeface="Times New Roman"/>
                        </a:rPr>
                        <a:t>PROGRESS</a:t>
                      </a:r>
                      <a:r>
                        <a:rPr lang="en-US" sz="1800" dirty="0">
                          <a:solidFill>
                            <a:schemeClr val="tx2"/>
                          </a:solidFill>
                          <a:latin typeface="+mn-lt"/>
                          <a:ea typeface="Calibri"/>
                          <a:cs typeface="Times New Roman"/>
                        </a:rPr>
                        <a:t>)</a:t>
                      </a:r>
                    </a:p>
                    <a:p>
                      <a:pPr marL="342900" lvl="0" indent="-342900">
                        <a:lnSpc>
                          <a:spcPct val="110000"/>
                        </a:lnSpc>
                        <a:spcAft>
                          <a:spcPts val="0"/>
                        </a:spcAft>
                        <a:buFont typeface="Symbol"/>
                        <a:buChar char=""/>
                      </a:pPr>
                      <a:r>
                        <a:rPr lang="en-US" sz="1800" dirty="0">
                          <a:solidFill>
                            <a:schemeClr val="tx2"/>
                          </a:solidFill>
                          <a:latin typeface="+mn-lt"/>
                          <a:ea typeface="Calibri"/>
                          <a:cs typeface="Times New Roman"/>
                        </a:rPr>
                        <a:t>Pre-Accession Assistance (IPA, TAIEX)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457200" y="274638"/>
            <a:ext cx="8229600" cy="706437"/>
          </a:xfrm>
        </p:spPr>
        <p:txBody>
          <a:bodyPr/>
          <a:lstStyle/>
          <a:p>
            <a:r>
              <a:rPr lang="en-US" sz="3200" b="1" u="sng" smtClean="0">
                <a:solidFill>
                  <a:schemeClr val="tx2"/>
                </a:solidFill>
              </a:rPr>
              <a:t>Priority 4: Governance for Growth</a:t>
            </a:r>
          </a:p>
        </p:txBody>
      </p:sp>
      <p:graphicFrame>
        <p:nvGraphicFramePr>
          <p:cNvPr id="4" name="Content Placeholder 3"/>
          <p:cNvGraphicFramePr>
            <a:graphicFrameLocks noGrp="1"/>
          </p:cNvGraphicFramePr>
          <p:nvPr>
            <p:ph idx="1"/>
          </p:nvPr>
        </p:nvGraphicFramePr>
        <p:xfrm>
          <a:off x="323850" y="1052513"/>
          <a:ext cx="8640763" cy="5510212"/>
        </p:xfrm>
        <a:graphic>
          <a:graphicData uri="http://schemas.openxmlformats.org/drawingml/2006/table">
            <a:tbl>
              <a:tblPr/>
              <a:tblGrid>
                <a:gridCol w="2319353"/>
                <a:gridCol w="2323005"/>
                <a:gridCol w="3998602"/>
              </a:tblGrid>
              <a:tr h="2077153">
                <a:tc>
                  <a:txBody>
                    <a:bodyPr/>
                    <a:lstStyle/>
                    <a:p>
                      <a:pPr>
                        <a:lnSpc>
                          <a:spcPct val="110000"/>
                        </a:lnSpc>
                        <a:spcAft>
                          <a:spcPts val="0"/>
                        </a:spcAft>
                      </a:pPr>
                      <a:r>
                        <a:rPr lang="en-US" sz="1800" b="1" dirty="0">
                          <a:solidFill>
                            <a:srgbClr val="FFFFFF"/>
                          </a:solidFill>
                          <a:latin typeface="+mn-lt"/>
                          <a:ea typeface="Calibri"/>
                          <a:cs typeface="Times New Roman"/>
                        </a:rPr>
                        <a:t>EU 2020 FLAGSHIP INITIATIVE </a:t>
                      </a:r>
                      <a:r>
                        <a:rPr lang="en-US" sz="1800" i="1" dirty="0">
                          <a:solidFill>
                            <a:srgbClr val="FFFFFF"/>
                          </a:solidFill>
                          <a:latin typeface="+mn-lt"/>
                          <a:ea typeface="Calibri"/>
                          <a:cs typeface="Times New Roman"/>
                        </a:rPr>
                        <a:t>(“Areas most in need of attention”)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CORRESPONDING REGIONAL PLATFORM</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(“Setting the Strategy and Mapping Convergence”)</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nSpc>
                          <a:spcPct val="110000"/>
                        </a:lnSpc>
                        <a:spcAft>
                          <a:spcPts val="0"/>
                        </a:spcAft>
                      </a:pPr>
                      <a:r>
                        <a:rPr lang="en-US" sz="1800" b="1" dirty="0">
                          <a:solidFill>
                            <a:srgbClr val="FFFFFF"/>
                          </a:solidFill>
                          <a:latin typeface="+mn-lt"/>
                          <a:ea typeface="Calibri"/>
                          <a:cs typeface="Times New Roman"/>
                        </a:rPr>
                        <a:t>REGIONAL INITIATIVES/GOVERNANCE MECHANISMS/TOOLS FOR IMPLEMENTATION</a:t>
                      </a:r>
                      <a:endParaRPr lang="en-US" sz="1800" dirty="0">
                        <a:latin typeface="+mn-lt"/>
                        <a:ea typeface="Calibri"/>
                        <a:cs typeface="Times New Roman"/>
                      </a:endParaRPr>
                    </a:p>
                    <a:p>
                      <a:pPr>
                        <a:lnSpc>
                          <a:spcPct val="110000"/>
                        </a:lnSpc>
                        <a:spcAft>
                          <a:spcPts val="0"/>
                        </a:spcAft>
                      </a:pPr>
                      <a:r>
                        <a:rPr lang="en-US" sz="1800" i="1" dirty="0">
                          <a:solidFill>
                            <a:srgbClr val="FFFFFF"/>
                          </a:solidFill>
                          <a:latin typeface="+mn-lt"/>
                          <a:ea typeface="Calibri"/>
                          <a:cs typeface="Times New Roman"/>
                        </a:rPr>
                        <a:t>(“Monitoring and Supporting implementation”)</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415431">
                <a:tc gridSpan="3">
                  <a:txBody>
                    <a:bodyPr/>
                    <a:lstStyle/>
                    <a:p>
                      <a:pPr>
                        <a:lnSpc>
                          <a:spcPct val="110000"/>
                        </a:lnSpc>
                        <a:spcAft>
                          <a:spcPts val="0"/>
                        </a:spcAft>
                      </a:pPr>
                      <a:r>
                        <a:rPr lang="en-US" sz="1800" b="1" dirty="0">
                          <a:solidFill>
                            <a:srgbClr val="FFFFFF"/>
                          </a:solidFill>
                          <a:latin typeface="+mn-lt"/>
                          <a:ea typeface="Calibri"/>
                          <a:cs typeface="Times New Roman"/>
                        </a:rPr>
                        <a:t>Priority 4: Governance for growth</a:t>
                      </a:r>
                      <a:endParaRPr lang="en-US"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hMerge="1">
                  <a:txBody>
                    <a:bodyPr/>
                    <a:lstStyle/>
                    <a:p>
                      <a:endParaRPr lang="en-US"/>
                    </a:p>
                  </a:txBody>
                  <a:tcPr/>
                </a:tc>
                <a:tc hMerge="1">
                  <a:txBody>
                    <a:bodyPr/>
                    <a:lstStyle/>
                    <a:p>
                      <a:endParaRPr lang="en-US"/>
                    </a:p>
                  </a:txBody>
                  <a:tcPr/>
                </a:tc>
              </a:tr>
              <a:tr h="2908015">
                <a:tc>
                  <a:txBody>
                    <a:bodyPr/>
                    <a:lstStyle/>
                    <a:p>
                      <a:pPr marL="342900" lvl="0" indent="-342900">
                        <a:lnSpc>
                          <a:spcPct val="110000"/>
                        </a:lnSpc>
                        <a:spcAft>
                          <a:spcPts val="0"/>
                        </a:spcAft>
                        <a:buFont typeface="+mj-lt"/>
                        <a:buAutoNum type="arabicPeriod"/>
                      </a:pPr>
                      <a:r>
                        <a:rPr lang="en-US" sz="2000" dirty="0">
                          <a:solidFill>
                            <a:schemeClr val="tx2"/>
                          </a:solidFill>
                          <a:latin typeface="+mn-lt"/>
                          <a:ea typeface="Calibri"/>
                          <a:cs typeface="Times New Roman"/>
                        </a:rPr>
                        <a:t>Good Governance Agenda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0000"/>
                        </a:lnSpc>
                        <a:spcAft>
                          <a:spcPts val="0"/>
                        </a:spcAft>
                      </a:pPr>
                      <a:r>
                        <a:rPr lang="en-US" sz="2000" dirty="0">
                          <a:solidFill>
                            <a:schemeClr val="tx2"/>
                          </a:solidFill>
                          <a:latin typeface="+mn-lt"/>
                          <a:ea typeface="Calibri"/>
                          <a:cs typeface="Times New Roman"/>
                        </a:rPr>
                        <a:t>Regional Strategic Document for Justice and Home Affairs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defTabSz="914400" rtl="0" eaLnBrk="1" fontAlgn="auto" latinLnBrk="0" hangingPunct="1">
                        <a:lnSpc>
                          <a:spcPct val="110000"/>
                        </a:lnSpc>
                        <a:spcBef>
                          <a:spcPts val="0"/>
                        </a:spcBef>
                        <a:spcAft>
                          <a:spcPts val="0"/>
                        </a:spcAft>
                        <a:buClrTx/>
                        <a:buSzTx/>
                        <a:buFont typeface="Symbol"/>
                        <a:buChar char=""/>
                        <a:tabLst/>
                        <a:defRPr/>
                      </a:pPr>
                      <a:r>
                        <a:rPr lang="en-US" sz="2000" dirty="0" smtClean="0">
                          <a:solidFill>
                            <a:schemeClr val="tx2"/>
                          </a:solidFill>
                          <a:latin typeface="+mn-lt"/>
                          <a:ea typeface="Calibri"/>
                          <a:cs typeface="Times New Roman"/>
                        </a:rPr>
                        <a:t>RESPA</a:t>
                      </a:r>
                    </a:p>
                    <a:p>
                      <a:pPr marL="342900" lvl="0" indent="-342900">
                        <a:lnSpc>
                          <a:spcPct val="110000"/>
                        </a:lnSpc>
                        <a:spcAft>
                          <a:spcPts val="0"/>
                        </a:spcAft>
                        <a:buFont typeface="Symbol"/>
                        <a:buChar char=""/>
                      </a:pPr>
                      <a:r>
                        <a:rPr lang="en-US" sz="2000" dirty="0" err="1" smtClean="0">
                          <a:solidFill>
                            <a:schemeClr val="tx2"/>
                          </a:solidFill>
                          <a:latin typeface="+mn-lt"/>
                          <a:ea typeface="Calibri"/>
                          <a:cs typeface="Times New Roman"/>
                        </a:rPr>
                        <a:t>CeGD</a:t>
                      </a:r>
                      <a:endParaRPr lang="en-US" sz="2000" dirty="0" smtClean="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2000" dirty="0" smtClean="0">
                          <a:solidFill>
                            <a:schemeClr val="tx2"/>
                          </a:solidFill>
                          <a:latin typeface="+mn-lt"/>
                          <a:ea typeface="Calibri"/>
                          <a:cs typeface="Times New Roman"/>
                        </a:rPr>
                        <a:t>NALAS</a:t>
                      </a:r>
                    </a:p>
                    <a:p>
                      <a:pPr marL="342900" lvl="0" indent="-342900">
                        <a:lnSpc>
                          <a:spcPct val="110000"/>
                        </a:lnSpc>
                        <a:spcAft>
                          <a:spcPts val="0"/>
                        </a:spcAft>
                        <a:buFont typeface="Symbol"/>
                        <a:buChar char=""/>
                      </a:pPr>
                      <a:r>
                        <a:rPr lang="en-US" sz="2000" dirty="0" smtClean="0">
                          <a:solidFill>
                            <a:schemeClr val="tx2"/>
                          </a:solidFill>
                          <a:latin typeface="+mn-lt"/>
                          <a:ea typeface="Calibri"/>
                          <a:cs typeface="Times New Roman"/>
                        </a:rPr>
                        <a:t>RAI</a:t>
                      </a:r>
                      <a:endParaRPr lang="en-US" sz="2000" dirty="0">
                        <a:solidFill>
                          <a:schemeClr val="tx2"/>
                        </a:solidFill>
                        <a:latin typeface="+mn-lt"/>
                        <a:ea typeface="Calibri"/>
                        <a:cs typeface="Times New Roman"/>
                      </a:endParaRPr>
                    </a:p>
                    <a:p>
                      <a:pPr marL="342900" lvl="0" indent="-342900">
                        <a:lnSpc>
                          <a:spcPct val="110000"/>
                        </a:lnSpc>
                        <a:spcAft>
                          <a:spcPts val="0"/>
                        </a:spcAft>
                        <a:buFont typeface="Symbol"/>
                        <a:buChar char=""/>
                      </a:pPr>
                      <a:r>
                        <a:rPr lang="en-US" sz="2000" dirty="0">
                          <a:solidFill>
                            <a:schemeClr val="tx2"/>
                          </a:solidFill>
                          <a:latin typeface="+mn-lt"/>
                          <a:ea typeface="Calibri"/>
                          <a:cs typeface="Times New Roman"/>
                        </a:rPr>
                        <a:t>SECI/SELEC</a:t>
                      </a:r>
                    </a:p>
                    <a:p>
                      <a:pPr marL="342900" lvl="0" indent="-342900">
                        <a:lnSpc>
                          <a:spcPct val="110000"/>
                        </a:lnSpc>
                        <a:spcAft>
                          <a:spcPts val="0"/>
                        </a:spcAft>
                        <a:buFont typeface="Symbol"/>
                        <a:buChar char=""/>
                      </a:pPr>
                      <a:r>
                        <a:rPr lang="en-US" sz="2000" dirty="0">
                          <a:solidFill>
                            <a:schemeClr val="tx2"/>
                          </a:solidFill>
                          <a:latin typeface="+mn-lt"/>
                          <a:ea typeface="Calibri"/>
                          <a:cs typeface="Times New Roman"/>
                        </a:rPr>
                        <a:t>SEEPAG</a:t>
                      </a:r>
                    </a:p>
                    <a:p>
                      <a:pPr marL="342900" lvl="0" indent="-342900">
                        <a:lnSpc>
                          <a:spcPct val="110000"/>
                        </a:lnSpc>
                        <a:spcAft>
                          <a:spcPts val="0"/>
                        </a:spcAft>
                        <a:buFont typeface="Symbol"/>
                        <a:buChar char=""/>
                      </a:pPr>
                      <a:r>
                        <a:rPr lang="en-US" sz="2000" dirty="0">
                          <a:solidFill>
                            <a:schemeClr val="tx2"/>
                          </a:solidFill>
                          <a:latin typeface="+mn-lt"/>
                          <a:ea typeface="Calibri"/>
                          <a:cs typeface="Times New Roman"/>
                        </a:rPr>
                        <a:t>PCC-SEE Secretariat</a:t>
                      </a:r>
                    </a:p>
                    <a:p>
                      <a:pPr marL="342900" lvl="0" indent="-342900">
                        <a:lnSpc>
                          <a:spcPct val="110000"/>
                        </a:lnSpc>
                        <a:spcAft>
                          <a:spcPts val="0"/>
                        </a:spcAft>
                        <a:buFont typeface="Symbol"/>
                        <a:buChar char=""/>
                      </a:pPr>
                      <a:r>
                        <a:rPr lang="en-US" sz="2000" dirty="0">
                          <a:solidFill>
                            <a:schemeClr val="tx2"/>
                          </a:solidFill>
                          <a:latin typeface="+mn-lt"/>
                          <a:ea typeface="Calibri"/>
                          <a:cs typeface="Times New Roman"/>
                        </a:rPr>
                        <a:t>SEDM</a:t>
                      </a:r>
                    </a:p>
                    <a:p>
                      <a:pPr marL="342900" lvl="0" indent="-342900">
                        <a:lnSpc>
                          <a:spcPct val="110000"/>
                        </a:lnSpc>
                        <a:spcAft>
                          <a:spcPts val="0"/>
                        </a:spcAft>
                        <a:buFont typeface="Symbol"/>
                        <a:buChar char=""/>
                      </a:pPr>
                      <a:r>
                        <a:rPr lang="en-US" sz="2000" dirty="0" smtClean="0">
                          <a:solidFill>
                            <a:schemeClr val="tx2"/>
                          </a:solidFill>
                          <a:latin typeface="+mn-lt"/>
                          <a:ea typeface="Calibri"/>
                          <a:cs typeface="Times New Roman"/>
                        </a:rPr>
                        <a:t>Others</a:t>
                      </a:r>
                      <a:endParaRPr lang="en-US" sz="2000" dirty="0">
                        <a:solidFill>
                          <a:schemeClr val="tx2"/>
                        </a:solidFill>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1"/>
          <p:cNvSpPr txBox="1">
            <a:spLocks noChangeArrowheads="1"/>
          </p:cNvSpPr>
          <p:nvPr/>
        </p:nvSpPr>
        <p:spPr bwMode="auto">
          <a:xfrm>
            <a:off x="457200" y="331788"/>
            <a:ext cx="8229600" cy="1028700"/>
          </a:xfrm>
          <a:prstGeom prst="rect">
            <a:avLst/>
          </a:prstGeom>
          <a:noFill/>
          <a:ln w="9525">
            <a:noFill/>
            <a:miter lim="800000"/>
            <a:headEnd/>
            <a:tailEnd/>
          </a:ln>
        </p:spPr>
        <p:txBody>
          <a:bodyPr anchor="ctr">
            <a:spAutoFit/>
          </a:bodyPr>
          <a:lstStyle/>
          <a:p>
            <a:pPr algn="ctr">
              <a:lnSpc>
                <a:spcPct val="95000"/>
              </a:lnSpc>
              <a:buClr>
                <a:srgbClr val="1F497D"/>
              </a:buClr>
              <a:buSzPct val="100000"/>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b="1" u="sng">
                <a:solidFill>
                  <a:schemeClr val="tx2"/>
                </a:solidFill>
                <a:latin typeface="Calibri" pitchFamily="34" charset="0"/>
              </a:rPr>
              <a:t>Western Balkans in 2020  </a:t>
            </a:r>
            <a:br>
              <a:rPr lang="en-GB" sz="3200" b="1" u="sng">
                <a:solidFill>
                  <a:schemeClr val="tx2"/>
                </a:solidFill>
                <a:latin typeface="Calibri" pitchFamily="34" charset="0"/>
              </a:rPr>
            </a:br>
            <a:r>
              <a:rPr lang="en-GB" sz="3200" b="1" u="sng">
                <a:solidFill>
                  <a:schemeClr val="tx2"/>
                </a:solidFill>
                <a:latin typeface="Calibri" pitchFamily="34" charset="0"/>
              </a:rPr>
              <a:t>Result of a Broad Consultative Process</a:t>
            </a:r>
          </a:p>
        </p:txBody>
      </p:sp>
      <p:pic>
        <p:nvPicPr>
          <p:cNvPr id="50178" name="Picture 2"/>
          <p:cNvPicPr>
            <a:picLocks noChangeAspect="1" noChangeArrowheads="1"/>
          </p:cNvPicPr>
          <p:nvPr/>
        </p:nvPicPr>
        <p:blipFill>
          <a:blip r:embed="rId3"/>
          <a:srcRect/>
          <a:stretch>
            <a:fillRect/>
          </a:stretch>
        </p:blipFill>
        <p:spPr bwMode="auto">
          <a:xfrm>
            <a:off x="682625" y="1809750"/>
            <a:ext cx="7785100" cy="453072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Content Placeholder 2"/>
          <p:cNvSpPr>
            <a:spLocks noGrp="1"/>
          </p:cNvSpPr>
          <p:nvPr>
            <p:ph idx="1"/>
          </p:nvPr>
        </p:nvSpPr>
        <p:spPr>
          <a:xfrm>
            <a:off x="142875" y="228600"/>
            <a:ext cx="8858250" cy="5986463"/>
          </a:xfrm>
        </p:spPr>
        <p:txBody>
          <a:bodyPr/>
          <a:lstStyle/>
          <a:p>
            <a:pPr algn="ctr" eaLnBrk="1" hangingPunct="1">
              <a:buFont typeface="Arial" charset="0"/>
              <a:buNone/>
            </a:pPr>
            <a:r>
              <a:rPr lang="en-GB" sz="2000" b="1" u="sng" smtClean="0">
                <a:solidFill>
                  <a:schemeClr val="tx2"/>
                </a:solidFill>
              </a:rPr>
              <a:t>Taskforces and Initiatives in SEE</a:t>
            </a:r>
            <a:r>
              <a:rPr lang="en-GB" sz="2000" b="1" u="sng" smtClean="0"/>
              <a:t>                                       </a:t>
            </a:r>
          </a:p>
        </p:txBody>
      </p:sp>
      <p:graphicFrame>
        <p:nvGraphicFramePr>
          <p:cNvPr id="4" name="Table 3"/>
          <p:cNvGraphicFramePr>
            <a:graphicFrameLocks noGrp="1"/>
          </p:cNvGraphicFramePr>
          <p:nvPr/>
        </p:nvGraphicFramePr>
        <p:xfrm>
          <a:off x="0" y="685803"/>
          <a:ext cx="8991599" cy="5597252"/>
        </p:xfrm>
        <a:graphic>
          <a:graphicData uri="http://schemas.openxmlformats.org/drawingml/2006/table">
            <a:tbl>
              <a:tblPr/>
              <a:tblGrid>
                <a:gridCol w="633576"/>
                <a:gridCol w="1977974"/>
                <a:gridCol w="460861"/>
                <a:gridCol w="729697"/>
                <a:gridCol w="460861"/>
                <a:gridCol w="396052"/>
                <a:gridCol w="384053"/>
                <a:gridCol w="460861"/>
                <a:gridCol w="597680"/>
                <a:gridCol w="412853"/>
                <a:gridCol w="384053"/>
                <a:gridCol w="844913"/>
                <a:gridCol w="403253"/>
                <a:gridCol w="422456"/>
                <a:gridCol w="422456"/>
              </a:tblGrid>
              <a:tr h="579976">
                <a:tc>
                  <a:txBody>
                    <a:bodyPr/>
                    <a:lstStyle/>
                    <a:p>
                      <a:pPr algn="l" fontAlgn="b"/>
                      <a:r>
                        <a:rPr lang="en-US" sz="7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Country</a:t>
                      </a:r>
                      <a:br>
                        <a:rPr lang="en-US" sz="900" b="1" i="0" u="none" strike="noStrike" dirty="0">
                          <a:solidFill>
                            <a:srgbClr val="000000"/>
                          </a:solidFill>
                          <a:latin typeface="Calibri"/>
                        </a:rPr>
                      </a:br>
                      <a:r>
                        <a:rPr lang="en-US" sz="900" b="1" i="0" u="none" strike="noStrike" dirty="0">
                          <a:solidFill>
                            <a:srgbClr val="000000"/>
                          </a:solidFill>
                          <a:latin typeface="Calibri"/>
                        </a:rPr>
                        <a:t/>
                      </a:r>
                      <a:br>
                        <a:rPr lang="en-US" sz="900" b="1" i="0" u="none" strike="noStrike" dirty="0">
                          <a:solidFill>
                            <a:srgbClr val="000000"/>
                          </a:solidFill>
                          <a:latin typeface="Calibri"/>
                        </a:rPr>
                      </a:br>
                      <a:r>
                        <a:rPr lang="en-US" sz="900" b="1" i="0" u="none" strike="noStrike" dirty="0">
                          <a:solidFill>
                            <a:srgbClr val="000000"/>
                          </a:solidFill>
                          <a:latin typeface="Calibri"/>
                        </a:rPr>
                        <a:t>Regional </a:t>
                      </a:r>
                      <a:r>
                        <a:rPr lang="en-US" sz="900" b="1" i="0" u="none" strike="noStrike" dirty="0" smtClean="0">
                          <a:solidFill>
                            <a:srgbClr val="000000"/>
                          </a:solidFill>
                          <a:latin typeface="Calibri"/>
                        </a:rPr>
                        <a:t>Initiative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EECE1"/>
                    </a:solidFill>
                  </a:tcPr>
                </a:tc>
                <a:tc>
                  <a:txBody>
                    <a:bodyPr/>
                    <a:lstStyle/>
                    <a:p>
                      <a:pPr algn="ctr" fontAlgn="ctr"/>
                      <a:r>
                        <a:rPr lang="en-US" sz="900" b="1" i="0" u="none" strike="noStrike" dirty="0">
                          <a:solidFill>
                            <a:srgbClr val="000000"/>
                          </a:solidFill>
                          <a:latin typeface="Calibri"/>
                        </a:rPr>
                        <a:t>Albania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Bosnia and Herzegovina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Bulgaria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Croatia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Greece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smtClean="0">
                          <a:solidFill>
                            <a:srgbClr val="000000"/>
                          </a:solidFill>
                          <a:latin typeface="Calibri"/>
                        </a:rPr>
                        <a:t>Republic of Moldova</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Montenegro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Romania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Serbia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The Former </a:t>
                      </a:r>
                      <a:br>
                        <a:rPr lang="en-US" sz="900" b="1" i="0" u="none" strike="noStrike" dirty="0">
                          <a:solidFill>
                            <a:srgbClr val="000000"/>
                          </a:solidFill>
                          <a:latin typeface="Calibri"/>
                        </a:rPr>
                      </a:br>
                      <a:r>
                        <a:rPr lang="en-US" sz="900" b="1" i="0" u="none" strike="noStrike" dirty="0">
                          <a:solidFill>
                            <a:srgbClr val="000000"/>
                          </a:solidFill>
                          <a:latin typeface="Calibri"/>
                        </a:rPr>
                        <a:t>Yugoslav Republic of Macedonia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Turkey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UNMIK/</a:t>
                      </a:r>
                      <a:br>
                        <a:rPr lang="en-US" sz="900" b="1" i="0" u="none" strike="noStrike" dirty="0">
                          <a:solidFill>
                            <a:srgbClr val="000000"/>
                          </a:solidFill>
                          <a:latin typeface="Calibri"/>
                        </a:rPr>
                      </a:br>
                      <a:r>
                        <a:rPr lang="en-US" sz="900" b="1" i="0" u="none" strike="noStrike" dirty="0">
                          <a:solidFill>
                            <a:srgbClr val="000000"/>
                          </a:solidFill>
                          <a:latin typeface="Calibri"/>
                        </a:rPr>
                        <a:t>Kosovo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smtClean="0">
                          <a:solidFill>
                            <a:srgbClr val="000000"/>
                          </a:solidFill>
                          <a:latin typeface="Calibri"/>
                        </a:rPr>
                        <a:t>Slovenia and Others</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r h="366012">
                <a:tc rowSpan="12">
                  <a:txBody>
                    <a:bodyPr/>
                    <a:lstStyle/>
                    <a:p>
                      <a:pPr algn="ctr" fontAlgn="ctr"/>
                      <a:r>
                        <a:rPr lang="en-US" sz="2400" b="1" i="0" u="none" strike="noStrike" dirty="0">
                          <a:solidFill>
                            <a:srgbClr val="000000"/>
                          </a:solidFill>
                          <a:latin typeface="Calibri"/>
                        </a:rPr>
                        <a:t>Economic and Social Development</a:t>
                      </a:r>
                      <a:r>
                        <a:rPr lang="en-US" sz="2000" b="1" i="0" u="none" strike="noStrike" dirty="0">
                          <a:solidFill>
                            <a:srgbClr val="000000"/>
                          </a:solidFill>
                          <a:latin typeface="Calibri"/>
                        </a:rPr>
                        <a:t> </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r>
                        <a:rPr lang="en-US" sz="900" b="1" i="0" u="none" strike="noStrike" dirty="0" smtClean="0">
                          <a:solidFill>
                            <a:srgbClr val="000000"/>
                          </a:solidFill>
                          <a:latin typeface="Calibri"/>
                        </a:rPr>
                        <a:t> SEE </a:t>
                      </a:r>
                      <a:r>
                        <a:rPr lang="en-US" sz="900" b="1" i="0" u="none" strike="noStrike" dirty="0">
                          <a:solidFill>
                            <a:srgbClr val="000000"/>
                          </a:solidFill>
                          <a:latin typeface="Calibri"/>
                        </a:rPr>
                        <a:t>Investment Committee (</a:t>
                      </a:r>
                      <a:r>
                        <a:rPr lang="en-US" sz="900" b="1" i="0" u="none" strike="noStrike" dirty="0" smtClean="0">
                          <a:solidFill>
                            <a:srgbClr val="000000"/>
                          </a:solidFill>
                          <a:latin typeface="Calibri"/>
                        </a:rPr>
                        <a:t>SEEIC)</a:t>
                      </a:r>
                    </a:p>
                    <a:p>
                      <a:pPr algn="l" fontAlgn="b"/>
                      <a:r>
                        <a:rPr lang="en-US" sz="900" b="1" i="0" u="none" strike="noStrike" dirty="0" smtClean="0">
                          <a:solidFill>
                            <a:srgbClr val="000000"/>
                          </a:solidFill>
                          <a:latin typeface="Calibri"/>
                        </a:rPr>
                        <a:t> - Paris</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2545">
                <a:tc vMerge="1">
                  <a:txBody>
                    <a:bodyPr/>
                    <a:lstStyle/>
                    <a:p>
                      <a:endParaRPr lang="en-US"/>
                    </a:p>
                  </a:txBody>
                  <a:tcPr/>
                </a:tc>
                <a:tc>
                  <a:txBody>
                    <a:bodyPr/>
                    <a:lstStyle/>
                    <a:p>
                      <a:pPr algn="l" fontAlgn="b"/>
                      <a:r>
                        <a:rPr lang="en-US" sz="900" b="1" i="0" u="none" strike="noStrike" dirty="0" smtClean="0">
                          <a:solidFill>
                            <a:srgbClr val="000000"/>
                          </a:solidFill>
                          <a:latin typeface="Calibri"/>
                        </a:rPr>
                        <a:t> Central </a:t>
                      </a:r>
                      <a:r>
                        <a:rPr lang="en-US" sz="900" b="1" i="0" u="none" strike="noStrike" dirty="0">
                          <a:solidFill>
                            <a:srgbClr val="000000"/>
                          </a:solidFill>
                          <a:latin typeface="Calibri"/>
                        </a:rPr>
                        <a:t>European Free Trade Agreement </a:t>
                      </a:r>
                      <a:r>
                        <a:rPr lang="en-US" sz="900" b="1" i="0" u="none" strike="noStrike" dirty="0" smtClean="0">
                          <a:solidFill>
                            <a:srgbClr val="000000"/>
                          </a:solidFill>
                          <a:latin typeface="Calibri"/>
                        </a:rPr>
                        <a:t>  (</a:t>
                      </a:r>
                      <a:r>
                        <a:rPr lang="en-US" sz="900" b="1" i="0" u="none" strike="noStrike" dirty="0">
                          <a:solidFill>
                            <a:srgbClr val="000000"/>
                          </a:solidFill>
                          <a:latin typeface="Calibri"/>
                        </a:rPr>
                        <a:t>CEFTA</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 Brussels</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latin typeface="Calibri"/>
                        </a:rPr>
                        <a:t>x</a:t>
                      </a:r>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2793">
                <a:tc vMerge="1">
                  <a:txBody>
                    <a:bodyPr/>
                    <a:lstStyle/>
                    <a:p>
                      <a:endParaRPr lang="en-US"/>
                    </a:p>
                  </a:txBody>
                  <a:tcPr/>
                </a:tc>
                <a:tc>
                  <a:txBody>
                    <a:bodyPr/>
                    <a:lstStyle/>
                    <a:p>
                      <a:pPr algn="l" fontAlgn="b"/>
                      <a:r>
                        <a:rPr lang="en-US" sz="900" b="1" i="0" u="none" strike="noStrike" dirty="0" smtClean="0">
                          <a:solidFill>
                            <a:srgbClr val="000000"/>
                          </a:solidFill>
                          <a:latin typeface="Calibri"/>
                        </a:rPr>
                        <a:t> Business </a:t>
                      </a:r>
                      <a:r>
                        <a:rPr lang="en-US" sz="900" b="1" i="0" u="none" strike="noStrike" dirty="0">
                          <a:solidFill>
                            <a:srgbClr val="000000"/>
                          </a:solidFill>
                          <a:latin typeface="Calibri"/>
                        </a:rPr>
                        <a:t>Advisory Council (</a:t>
                      </a:r>
                      <a:r>
                        <a:rPr lang="en-US" sz="900" b="1" i="0" u="none" strike="noStrike" dirty="0" smtClean="0">
                          <a:solidFill>
                            <a:srgbClr val="000000"/>
                          </a:solidFill>
                          <a:latin typeface="Calibri"/>
                        </a:rPr>
                        <a:t>BAC) </a:t>
                      </a:r>
                    </a:p>
                    <a:p>
                      <a:pPr algn="l" fontAlgn="b"/>
                      <a:r>
                        <a:rPr lang="en-US" sz="900" b="1" i="0" u="none" strike="noStrike" dirty="0" smtClean="0">
                          <a:solidFill>
                            <a:srgbClr val="000000"/>
                          </a:solidFill>
                          <a:latin typeface="Calibri"/>
                        </a:rPr>
                        <a:t>- Thessaloniki</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3395">
                <a:tc vMerge="1">
                  <a:txBody>
                    <a:bodyPr/>
                    <a:lstStyle/>
                    <a:p>
                      <a:endParaRPr lang="en-US"/>
                    </a:p>
                  </a:txBody>
                  <a:tcPr/>
                </a:tc>
                <a:tc>
                  <a:txBody>
                    <a:bodyPr/>
                    <a:lstStyle/>
                    <a:p>
                      <a:pPr algn="l" fontAlgn="b"/>
                      <a:r>
                        <a:rPr lang="en-US" sz="900" b="1" i="0" u="none" strike="noStrike" dirty="0" smtClean="0">
                          <a:solidFill>
                            <a:srgbClr val="000000"/>
                          </a:solidFill>
                          <a:latin typeface="Calibri"/>
                        </a:rPr>
                        <a:t> Regional </a:t>
                      </a:r>
                      <a:r>
                        <a:rPr lang="en-US" sz="900" b="1" i="0" u="none" strike="noStrike" dirty="0">
                          <a:solidFill>
                            <a:srgbClr val="000000"/>
                          </a:solidFill>
                          <a:latin typeface="Calibri"/>
                        </a:rPr>
                        <a:t>Network of National </a:t>
                      </a:r>
                      <a:r>
                        <a:rPr lang="en-US" sz="900" b="1" i="0" u="none" strike="noStrike" dirty="0" smtClean="0">
                          <a:solidFill>
                            <a:srgbClr val="000000"/>
                          </a:solidFill>
                          <a:latin typeface="Calibri"/>
                        </a:rPr>
                        <a:t>  </a:t>
                      </a:r>
                    </a:p>
                    <a:p>
                      <a:pPr algn="l" fontAlgn="b"/>
                      <a:r>
                        <a:rPr lang="en-US" sz="900" b="1" i="0" u="none" strike="noStrike" dirty="0" smtClean="0">
                          <a:solidFill>
                            <a:srgbClr val="000000"/>
                          </a:solidFill>
                          <a:latin typeface="Calibri"/>
                        </a:rPr>
                        <a:t>  Investment </a:t>
                      </a:r>
                      <a:r>
                        <a:rPr lang="en-US" sz="900" b="1" i="0" u="none" strike="noStrike" dirty="0">
                          <a:solidFill>
                            <a:srgbClr val="000000"/>
                          </a:solidFill>
                          <a:latin typeface="Calibri"/>
                        </a:rPr>
                        <a:t>Promotion Agencies in </a:t>
                      </a:r>
                      <a:r>
                        <a:rPr lang="en-US" sz="900" b="1" i="0" u="none" strike="noStrike" dirty="0" smtClean="0">
                          <a:solidFill>
                            <a:srgbClr val="000000"/>
                          </a:solidFill>
                          <a:latin typeface="Calibri"/>
                        </a:rPr>
                        <a:t>SEE</a:t>
                      </a:r>
                    </a:p>
                    <a:p>
                      <a:pPr algn="l" fontAlgn="b"/>
                      <a:r>
                        <a:rPr lang="en-US" sz="900" b="1" i="0" u="none" strike="noStrike" dirty="0" smtClean="0">
                          <a:solidFill>
                            <a:srgbClr val="000000"/>
                          </a:solidFill>
                          <a:latin typeface="Calibri"/>
                        </a:rPr>
                        <a:t>  </a:t>
                      </a:r>
                      <a:r>
                        <a:rPr lang="en-US" sz="900" b="1" i="0" u="none" strike="noStrike" dirty="0">
                          <a:solidFill>
                            <a:srgbClr val="000000"/>
                          </a:solidFill>
                          <a:latin typeface="Calibri"/>
                        </a:rPr>
                        <a:t>(RNIPA</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 Rotating </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2545">
                <a:tc vMerge="1">
                  <a:txBody>
                    <a:bodyPr/>
                    <a:lstStyle/>
                    <a:p>
                      <a:endParaRPr lang="en-US"/>
                    </a:p>
                  </a:txBody>
                  <a:tcPr/>
                </a:tc>
                <a:tc>
                  <a:txBody>
                    <a:bodyPr/>
                    <a:lstStyle/>
                    <a:p>
                      <a:pPr algn="l" fontAlgn="b"/>
                      <a:r>
                        <a:rPr lang="en-US" sz="900" b="1" i="0" u="none" strike="noStrike" dirty="0" smtClean="0">
                          <a:solidFill>
                            <a:srgbClr val="000000"/>
                          </a:solidFill>
                          <a:latin typeface="Calibri"/>
                        </a:rPr>
                        <a:t> Regional </a:t>
                      </a:r>
                      <a:r>
                        <a:rPr lang="en-US" sz="900" b="1" i="0" u="none" strike="noStrike" dirty="0">
                          <a:solidFill>
                            <a:srgbClr val="000000"/>
                          </a:solidFill>
                          <a:latin typeface="Calibri"/>
                        </a:rPr>
                        <a:t>Rural Development </a:t>
                      </a:r>
                      <a:r>
                        <a:rPr lang="en-US" sz="900" b="1" i="0" u="none" strike="noStrike" dirty="0" smtClean="0">
                          <a:solidFill>
                            <a:srgbClr val="000000"/>
                          </a:solidFill>
                          <a:latin typeface="Calibri"/>
                        </a:rPr>
                        <a:t>Standing</a:t>
                      </a:r>
                    </a:p>
                    <a:p>
                      <a:pPr algn="l" fontAlgn="b"/>
                      <a:r>
                        <a:rPr lang="en-US" sz="900" b="1" i="0" u="none" strike="noStrike" dirty="0" smtClean="0">
                          <a:solidFill>
                            <a:srgbClr val="000000"/>
                          </a:solidFill>
                          <a:latin typeface="Calibri"/>
                        </a:rPr>
                        <a:t>  Working </a:t>
                      </a:r>
                      <a:r>
                        <a:rPr lang="en-US" sz="900" b="1" i="0" u="none" strike="noStrike" dirty="0">
                          <a:solidFill>
                            <a:srgbClr val="000000"/>
                          </a:solidFill>
                          <a:latin typeface="Calibri"/>
                        </a:rPr>
                        <a:t>Group (SWG</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 Skopje</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2545">
                <a:tc vMerge="1">
                  <a:txBody>
                    <a:bodyPr/>
                    <a:lstStyle/>
                    <a:p>
                      <a:endParaRPr lang="en-US"/>
                    </a:p>
                  </a:txBody>
                  <a:tcPr/>
                </a:tc>
                <a:tc>
                  <a:txBody>
                    <a:bodyPr/>
                    <a:lstStyle/>
                    <a:p>
                      <a:pPr algn="l" fontAlgn="b"/>
                      <a:r>
                        <a:rPr lang="en-US" sz="900" b="1" i="0" u="none" strike="noStrike" dirty="0" smtClean="0">
                          <a:solidFill>
                            <a:srgbClr val="000000"/>
                          </a:solidFill>
                          <a:latin typeface="Calibri"/>
                        </a:rPr>
                        <a:t> SEE </a:t>
                      </a:r>
                      <a:r>
                        <a:rPr lang="en-US" sz="900" b="1" i="0" u="none" strike="noStrike" dirty="0">
                          <a:solidFill>
                            <a:srgbClr val="000000"/>
                          </a:solidFill>
                          <a:latin typeface="Calibri"/>
                        </a:rPr>
                        <a:t>Employment and Social Policy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Network </a:t>
                      </a:r>
                      <a:r>
                        <a:rPr lang="en-US" sz="900" b="1" i="0" u="none" strike="noStrike" dirty="0">
                          <a:solidFill>
                            <a:srgbClr val="000000"/>
                          </a:solidFill>
                          <a:latin typeface="Calibri"/>
                        </a:rPr>
                        <a:t>(SEESPN</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 No headquarters</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2545">
                <a:tc vMerge="1">
                  <a:txBody>
                    <a:bodyPr/>
                    <a:lstStyle/>
                    <a:p>
                      <a:endParaRPr lang="en-US"/>
                    </a:p>
                  </a:txBody>
                  <a:tcPr/>
                </a:tc>
                <a:tc>
                  <a:txBody>
                    <a:bodyPr/>
                    <a:lstStyle/>
                    <a:p>
                      <a:pPr algn="l" fontAlgn="b"/>
                      <a:r>
                        <a:rPr lang="en-US" sz="900" b="1" i="0" u="none" strike="noStrike" dirty="0" smtClean="0">
                          <a:solidFill>
                            <a:srgbClr val="000000"/>
                          </a:solidFill>
                          <a:latin typeface="Calibri"/>
                        </a:rPr>
                        <a:t> Centre </a:t>
                      </a:r>
                      <a:r>
                        <a:rPr lang="en-US" sz="900" b="1" i="0" u="none" strike="noStrike" dirty="0">
                          <a:solidFill>
                            <a:srgbClr val="000000"/>
                          </a:solidFill>
                          <a:latin typeface="Calibri"/>
                        </a:rPr>
                        <a:t>for Public Employment Services </a:t>
                      </a:r>
                      <a:r>
                        <a:rPr lang="en-US" sz="900" b="1" i="0" u="none" strike="noStrike" dirty="0" smtClean="0">
                          <a:solidFill>
                            <a:srgbClr val="000000"/>
                          </a:solidFill>
                          <a:latin typeface="Calibri"/>
                        </a:rPr>
                        <a:t> </a:t>
                      </a:r>
                    </a:p>
                    <a:p>
                      <a:pPr algn="l" fontAlgn="b"/>
                      <a:r>
                        <a:rPr lang="en-US" sz="900" b="1" i="0" u="none" strike="noStrike" dirty="0" smtClean="0">
                          <a:solidFill>
                            <a:srgbClr val="000000"/>
                          </a:solidFill>
                          <a:latin typeface="Calibri"/>
                        </a:rPr>
                        <a:t>  of </a:t>
                      </a:r>
                      <a:r>
                        <a:rPr lang="en-US" sz="900" b="1" i="0" u="none" strike="noStrike" dirty="0">
                          <a:solidFill>
                            <a:srgbClr val="000000"/>
                          </a:solidFill>
                          <a:latin typeface="Calibri"/>
                        </a:rPr>
                        <a:t>SEE Countries (</a:t>
                      </a:r>
                      <a:r>
                        <a:rPr lang="en-US" sz="900" b="1" i="0" u="none" strike="noStrike" dirty="0" smtClean="0">
                          <a:solidFill>
                            <a:srgbClr val="000000"/>
                          </a:solidFill>
                          <a:latin typeface="Calibri"/>
                        </a:rPr>
                        <a:t>CPESSC)</a:t>
                      </a:r>
                    </a:p>
                    <a:p>
                      <a:pPr algn="l" fontAlgn="b"/>
                      <a:r>
                        <a:rPr lang="en-US" sz="900" b="1" i="0" u="none" strike="noStrike" dirty="0" smtClean="0">
                          <a:solidFill>
                            <a:srgbClr val="000000"/>
                          </a:solidFill>
                          <a:latin typeface="Calibri"/>
                        </a:rPr>
                        <a:t>- Rotating </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Slovenia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1697">
                <a:tc vMerge="1">
                  <a:txBody>
                    <a:bodyPr/>
                    <a:lstStyle/>
                    <a:p>
                      <a:endParaRPr lang="en-US"/>
                    </a:p>
                  </a:txBody>
                  <a:tcPr/>
                </a:tc>
                <a:tc>
                  <a:txBody>
                    <a:bodyPr/>
                    <a:lstStyle/>
                    <a:p>
                      <a:pPr algn="l" fontAlgn="b"/>
                      <a:r>
                        <a:rPr lang="en-US" sz="900" b="1" i="0" u="none" strike="noStrike" dirty="0" smtClean="0">
                          <a:solidFill>
                            <a:srgbClr val="000000"/>
                          </a:solidFill>
                          <a:latin typeface="Calibri"/>
                        </a:rPr>
                        <a:t> SEE </a:t>
                      </a:r>
                      <a:r>
                        <a:rPr lang="en-US" sz="900" b="1" i="0" u="none" strike="noStrike" dirty="0">
                          <a:solidFill>
                            <a:srgbClr val="000000"/>
                          </a:solidFill>
                          <a:latin typeface="Calibri"/>
                        </a:rPr>
                        <a:t>Trade Union Forum (</a:t>
                      </a:r>
                      <a:r>
                        <a:rPr lang="en-US" sz="900" b="1" i="0" u="none" strike="noStrike" dirty="0" smtClean="0">
                          <a:solidFill>
                            <a:srgbClr val="000000"/>
                          </a:solidFill>
                          <a:latin typeface="Calibri"/>
                        </a:rPr>
                        <a:t>SEETUF)</a:t>
                      </a:r>
                    </a:p>
                    <a:p>
                      <a:pPr algn="l" fontAlgn="b"/>
                      <a:r>
                        <a:rPr lang="en-US" sz="900" b="1" i="0" u="none" strike="noStrike" dirty="0" smtClean="0">
                          <a:solidFill>
                            <a:srgbClr val="000000"/>
                          </a:solidFill>
                          <a:latin typeface="Calibri"/>
                        </a:rPr>
                        <a:t> - Zagreb/Sarajevo</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2545">
                <a:tc vMerge="1">
                  <a:txBody>
                    <a:bodyPr/>
                    <a:lstStyle/>
                    <a:p>
                      <a:endParaRPr lang="en-US"/>
                    </a:p>
                  </a:txBody>
                  <a:tcPr/>
                </a:tc>
                <a:tc>
                  <a:txBody>
                    <a:bodyPr/>
                    <a:lstStyle/>
                    <a:p>
                      <a:pPr algn="l" fontAlgn="b"/>
                      <a:r>
                        <a:rPr lang="en-US" sz="900" b="1" i="0" u="none" strike="noStrike" dirty="0" smtClean="0">
                          <a:solidFill>
                            <a:srgbClr val="000000"/>
                          </a:solidFill>
                          <a:latin typeface="Calibri"/>
                        </a:rPr>
                        <a:t> Adriatic </a:t>
                      </a:r>
                      <a:r>
                        <a:rPr lang="en-US" sz="900" b="1" i="0" u="none" strike="noStrike" dirty="0">
                          <a:solidFill>
                            <a:srgbClr val="000000"/>
                          </a:solidFill>
                          <a:latin typeface="Calibri"/>
                        </a:rPr>
                        <a:t>Region Employers' Centre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(AREC)</a:t>
                      </a:r>
                    </a:p>
                    <a:p>
                      <a:pPr algn="l" fontAlgn="b"/>
                      <a:r>
                        <a:rPr lang="en-US" sz="900" b="1" i="0" u="none" strike="noStrike" dirty="0" smtClean="0">
                          <a:solidFill>
                            <a:srgbClr val="000000"/>
                          </a:solidFill>
                          <a:latin typeface="Calibri"/>
                        </a:rPr>
                        <a:t>- Zagreb</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2875">
                <a:tc vMerge="1">
                  <a:txBody>
                    <a:bodyPr/>
                    <a:lstStyle/>
                    <a:p>
                      <a:endParaRPr lang="en-US"/>
                    </a:p>
                  </a:txBody>
                  <a:tcPr/>
                </a:tc>
                <a:tc>
                  <a:txBody>
                    <a:bodyPr/>
                    <a:lstStyle/>
                    <a:p>
                      <a:pPr algn="l" fontAlgn="b"/>
                      <a:r>
                        <a:rPr lang="en-US" sz="900" b="1" i="0" u="none" strike="noStrike" baseline="0" dirty="0" smtClean="0">
                          <a:solidFill>
                            <a:srgbClr val="000000"/>
                          </a:solidFill>
                          <a:latin typeface="Calibri"/>
                        </a:rPr>
                        <a:t> </a:t>
                      </a:r>
                      <a:r>
                        <a:rPr lang="en-US" sz="900" b="1" i="0" u="none" strike="noStrike" dirty="0" smtClean="0">
                          <a:solidFill>
                            <a:srgbClr val="000000"/>
                          </a:solidFill>
                          <a:latin typeface="Calibri"/>
                        </a:rPr>
                        <a:t>SEE </a:t>
                      </a:r>
                      <a:r>
                        <a:rPr lang="en-US" sz="900" b="1" i="0" u="none" strike="noStrike" dirty="0">
                          <a:solidFill>
                            <a:srgbClr val="000000"/>
                          </a:solidFill>
                          <a:latin typeface="Calibri"/>
                        </a:rPr>
                        <a:t>Health </a:t>
                      </a:r>
                      <a:r>
                        <a:rPr lang="en-US" sz="900" b="1" i="0" u="none" strike="noStrike" dirty="0" smtClean="0">
                          <a:solidFill>
                            <a:srgbClr val="000000"/>
                          </a:solidFill>
                          <a:latin typeface="Calibri"/>
                        </a:rPr>
                        <a:t>Network</a:t>
                      </a:r>
                    </a:p>
                    <a:p>
                      <a:pPr algn="l" fontAlgn="b">
                        <a:buFontTx/>
                        <a:buChar char="-"/>
                      </a:pPr>
                      <a:r>
                        <a:rPr lang="en-US" sz="900" b="1" i="0" u="none" strike="noStrike" dirty="0" smtClean="0">
                          <a:solidFill>
                            <a:srgbClr val="000000"/>
                          </a:solidFill>
                          <a:latin typeface="Calibri"/>
                        </a:rPr>
                        <a:t>Skopje</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2545">
                <a:tc vMerge="1">
                  <a:txBody>
                    <a:bodyPr/>
                    <a:lstStyle/>
                    <a:p>
                      <a:endParaRPr lang="en-US"/>
                    </a:p>
                  </a:txBody>
                  <a:tcPr/>
                </a:tc>
                <a:tc>
                  <a:txBody>
                    <a:bodyPr/>
                    <a:lstStyle/>
                    <a:p>
                      <a:pPr algn="l" fontAlgn="b"/>
                      <a:r>
                        <a:rPr lang="en-US" sz="900" b="1" i="0" u="none" strike="noStrike" dirty="0" smtClean="0">
                          <a:solidFill>
                            <a:srgbClr val="000000"/>
                          </a:solidFill>
                          <a:latin typeface="Calibri"/>
                        </a:rPr>
                        <a:t> Centre </a:t>
                      </a:r>
                      <a:r>
                        <a:rPr lang="en-US" sz="900" b="1" i="0" u="none" strike="noStrike" dirty="0">
                          <a:solidFill>
                            <a:srgbClr val="000000"/>
                          </a:solidFill>
                          <a:latin typeface="Calibri"/>
                        </a:rPr>
                        <a:t>for </a:t>
                      </a:r>
                      <a:r>
                        <a:rPr lang="en-US" sz="900" b="1" i="0" u="none" strike="noStrike" dirty="0" err="1">
                          <a:solidFill>
                            <a:srgbClr val="000000"/>
                          </a:solidFill>
                          <a:latin typeface="Calibri"/>
                        </a:rPr>
                        <a:t>eGovernance</a:t>
                      </a:r>
                      <a:r>
                        <a:rPr lang="en-US" sz="900" b="1" i="0" u="none" strike="noStrike" dirty="0">
                          <a:solidFill>
                            <a:srgbClr val="000000"/>
                          </a:solidFill>
                          <a:latin typeface="Calibri"/>
                        </a:rPr>
                        <a:t> Development </a:t>
                      </a:r>
                      <a:r>
                        <a:rPr lang="en-US" sz="900" b="1" i="0" u="none" strike="noStrike" dirty="0" smtClean="0">
                          <a:solidFill>
                            <a:srgbClr val="000000"/>
                          </a:solidFill>
                          <a:latin typeface="Calibri"/>
                        </a:rPr>
                        <a:t> </a:t>
                      </a:r>
                    </a:p>
                    <a:p>
                      <a:pPr algn="l" fontAlgn="b"/>
                      <a:r>
                        <a:rPr lang="en-US" sz="900" b="1" i="0" u="none" strike="noStrike" dirty="0" smtClean="0">
                          <a:solidFill>
                            <a:srgbClr val="000000"/>
                          </a:solidFill>
                          <a:latin typeface="Calibri"/>
                        </a:rPr>
                        <a:t>  (</a:t>
                      </a:r>
                      <a:r>
                        <a:rPr lang="en-US" sz="900" b="1" i="0" u="none" strike="noStrike" dirty="0" err="1">
                          <a:solidFill>
                            <a:srgbClr val="000000"/>
                          </a:solidFill>
                          <a:latin typeface="Calibri"/>
                        </a:rPr>
                        <a:t>CeGD</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Ljubljana</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smtClean="0">
                          <a:solidFill>
                            <a:srgbClr val="000000"/>
                          </a:solidFill>
                          <a:latin typeface="Calibri"/>
                        </a:rPr>
                        <a:t>RCC/PPP</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5234">
                <a:tc vMerge="1">
                  <a:txBody>
                    <a:bodyPr/>
                    <a:lstStyle/>
                    <a:p>
                      <a:endParaRPr lang="en-US"/>
                    </a:p>
                  </a:txBody>
                  <a:tcPr/>
                </a:tc>
                <a:tc>
                  <a:txBody>
                    <a:bodyPr/>
                    <a:lstStyle/>
                    <a:p>
                      <a:pPr algn="l" fontAlgn="b"/>
                      <a:r>
                        <a:rPr lang="en-US" sz="900" b="1" i="0" u="none" strike="noStrike" dirty="0" smtClean="0">
                          <a:solidFill>
                            <a:srgbClr val="000000"/>
                          </a:solidFill>
                          <a:latin typeface="Calibri"/>
                        </a:rPr>
                        <a:t> eSEE </a:t>
                      </a:r>
                      <a:r>
                        <a:rPr lang="en-US" sz="900" b="1" i="0" u="none" strike="noStrike" dirty="0">
                          <a:solidFill>
                            <a:srgbClr val="000000"/>
                          </a:solidFill>
                          <a:latin typeface="Calibri"/>
                        </a:rPr>
                        <a:t>Initiative and </a:t>
                      </a:r>
                      <a:r>
                        <a:rPr lang="en-US" sz="900" b="1" i="0" u="none" strike="noStrike" dirty="0" err="1">
                          <a:solidFill>
                            <a:srgbClr val="000000"/>
                          </a:solidFill>
                          <a:latin typeface="Calibri"/>
                        </a:rPr>
                        <a:t>bSEE</a:t>
                      </a:r>
                      <a:r>
                        <a:rPr lang="en-US" sz="900" b="1" i="0" u="none" strike="noStrike" dirty="0">
                          <a:solidFill>
                            <a:srgbClr val="000000"/>
                          </a:solidFill>
                          <a:latin typeface="Calibri"/>
                        </a:rPr>
                        <a:t> Task </a:t>
                      </a:r>
                      <a:r>
                        <a:rPr lang="en-US" sz="900" b="1" i="0" u="none" strike="noStrike" dirty="0" smtClean="0">
                          <a:solidFill>
                            <a:srgbClr val="000000"/>
                          </a:solidFill>
                          <a:latin typeface="Calibri"/>
                        </a:rPr>
                        <a:t>Force</a:t>
                      </a:r>
                    </a:p>
                    <a:p>
                      <a:pPr algn="l" fontAlgn="b"/>
                      <a:r>
                        <a:rPr lang="en-US" sz="900" b="1" i="0" u="none" strike="noStrike" dirty="0" smtClean="0">
                          <a:solidFill>
                            <a:srgbClr val="000000"/>
                          </a:solidFill>
                          <a:latin typeface="Calibri"/>
                        </a:rPr>
                        <a:t>- </a:t>
                      </a:r>
                      <a:r>
                        <a:rPr lang="en-US" sz="900" b="1" i="0" u="none" strike="noStrike" baseline="0" dirty="0" smtClean="0">
                          <a:solidFill>
                            <a:srgbClr val="000000"/>
                          </a:solidFill>
                          <a:latin typeface="Calibri"/>
                        </a:rPr>
                        <a:t> UNDP Sarajevo</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2227" name="TextBox 4"/>
          <p:cNvSpPr txBox="1">
            <a:spLocks noChangeArrowheads="1"/>
          </p:cNvSpPr>
          <p:nvPr/>
        </p:nvSpPr>
        <p:spPr bwMode="auto">
          <a:xfrm>
            <a:off x="8001000" y="214313"/>
            <a:ext cx="790575" cy="276225"/>
          </a:xfrm>
          <a:prstGeom prst="rect">
            <a:avLst/>
          </a:prstGeom>
          <a:noFill/>
          <a:ln w="9525">
            <a:noFill/>
            <a:miter lim="800000"/>
            <a:headEnd/>
            <a:tailEnd/>
          </a:ln>
        </p:spPr>
        <p:txBody>
          <a:bodyPr>
            <a:spAutoFit/>
          </a:bodyPr>
          <a:lstStyle/>
          <a:p>
            <a:r>
              <a:rPr lang="en-US" sz="1200" b="1">
                <a:latin typeface="Calibri" pitchFamily="34" charset="0"/>
              </a:rPr>
              <a:t>Annex I</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Content Placeholder 2"/>
          <p:cNvSpPr>
            <a:spLocks noGrp="1"/>
          </p:cNvSpPr>
          <p:nvPr>
            <p:ph idx="1"/>
          </p:nvPr>
        </p:nvSpPr>
        <p:spPr>
          <a:xfrm>
            <a:off x="142875" y="304800"/>
            <a:ext cx="8858250" cy="6553200"/>
          </a:xfrm>
        </p:spPr>
        <p:txBody>
          <a:bodyPr/>
          <a:lstStyle/>
          <a:p>
            <a:pPr algn="ctr" eaLnBrk="1" hangingPunct="1">
              <a:buFont typeface="Arial" charset="0"/>
              <a:buNone/>
            </a:pPr>
            <a:r>
              <a:rPr lang="en-GB" sz="2000" b="1" u="sng" smtClean="0">
                <a:solidFill>
                  <a:schemeClr val="tx2"/>
                </a:solidFill>
              </a:rPr>
              <a:t>Taskforces and Initiatives in SEE</a:t>
            </a:r>
            <a:r>
              <a:rPr lang="en-GB" sz="2000" b="1" u="sng" smtClean="0"/>
              <a:t>                                       </a:t>
            </a:r>
          </a:p>
        </p:txBody>
      </p:sp>
      <p:graphicFrame>
        <p:nvGraphicFramePr>
          <p:cNvPr id="4" name="Table 3"/>
          <p:cNvGraphicFramePr>
            <a:graphicFrameLocks noGrp="1"/>
          </p:cNvGraphicFramePr>
          <p:nvPr/>
        </p:nvGraphicFramePr>
        <p:xfrm>
          <a:off x="2" y="762000"/>
          <a:ext cx="9067799" cy="5369854"/>
        </p:xfrm>
        <a:graphic>
          <a:graphicData uri="http://schemas.openxmlformats.org/drawingml/2006/table">
            <a:tbl>
              <a:tblPr/>
              <a:tblGrid>
                <a:gridCol w="632970"/>
                <a:gridCol w="2023227"/>
                <a:gridCol w="468739"/>
                <a:gridCol w="742171"/>
                <a:gridCol w="468739"/>
                <a:gridCol w="402823"/>
                <a:gridCol w="390619"/>
                <a:gridCol w="468739"/>
                <a:gridCol w="607897"/>
                <a:gridCol w="419911"/>
                <a:gridCol w="390619"/>
                <a:gridCol w="859357"/>
                <a:gridCol w="410147"/>
                <a:gridCol w="429678"/>
                <a:gridCol w="352163"/>
              </a:tblGrid>
              <a:tr h="1021126">
                <a:tc>
                  <a:txBody>
                    <a:bodyPr/>
                    <a:lstStyle/>
                    <a:p>
                      <a:pPr algn="l" fontAlgn="b"/>
                      <a:r>
                        <a:rPr lang="en-US" sz="7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baseline="0" dirty="0" smtClean="0">
                          <a:solidFill>
                            <a:srgbClr val="000000"/>
                          </a:solidFill>
                          <a:latin typeface="Calibri"/>
                        </a:rPr>
                        <a:t>                                                              </a:t>
                      </a:r>
                      <a:r>
                        <a:rPr lang="en-US" sz="900" b="1" i="0" u="none" strike="noStrike" dirty="0" smtClean="0">
                          <a:solidFill>
                            <a:srgbClr val="000000"/>
                          </a:solidFill>
                          <a:latin typeface="Calibri"/>
                        </a:rPr>
                        <a:t>  Country</a:t>
                      </a:r>
                      <a:r>
                        <a:rPr lang="en-US" sz="900" b="1" i="0" u="none" strike="noStrike" dirty="0">
                          <a:solidFill>
                            <a:srgbClr val="000000"/>
                          </a:solidFill>
                          <a:latin typeface="Calibri"/>
                        </a:rPr>
                        <a:t/>
                      </a:r>
                      <a:br>
                        <a:rPr lang="en-US" sz="900" b="1" i="0" u="none" strike="noStrike" dirty="0">
                          <a:solidFill>
                            <a:srgbClr val="000000"/>
                          </a:solidFill>
                          <a:latin typeface="Calibri"/>
                        </a:rPr>
                      </a:br>
                      <a:r>
                        <a:rPr lang="en-US" sz="900" b="1" i="0" u="none" strike="noStrike" dirty="0">
                          <a:solidFill>
                            <a:srgbClr val="000000"/>
                          </a:solidFill>
                          <a:latin typeface="Calibri"/>
                        </a:rPr>
                        <a:t/>
                      </a:r>
                      <a:br>
                        <a:rPr lang="en-US" sz="900" b="1" i="0" u="none" strike="noStrike" dirty="0">
                          <a:solidFill>
                            <a:srgbClr val="000000"/>
                          </a:solidFill>
                          <a:latin typeface="Calibri"/>
                        </a:rPr>
                      </a:br>
                      <a:r>
                        <a:rPr lang="en-US" sz="900" b="1" i="0" u="none" strike="noStrike" dirty="0">
                          <a:solidFill>
                            <a:srgbClr val="000000"/>
                          </a:solidFill>
                          <a:latin typeface="Calibri"/>
                        </a:rPr>
                        <a:t>Regional </a:t>
                      </a:r>
                      <a:r>
                        <a:rPr lang="en-US" sz="900" b="1" i="0" u="none" strike="noStrike" dirty="0" smtClean="0">
                          <a:solidFill>
                            <a:srgbClr val="000000"/>
                          </a:solidFill>
                          <a:latin typeface="Calibri"/>
                        </a:rPr>
                        <a:t>Initiative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EECE1"/>
                    </a:solidFill>
                  </a:tcPr>
                </a:tc>
                <a:tc>
                  <a:txBody>
                    <a:bodyPr/>
                    <a:lstStyle/>
                    <a:p>
                      <a:pPr algn="ctr" fontAlgn="ctr"/>
                      <a:r>
                        <a:rPr lang="en-US" sz="900" b="1" i="0" u="none" strike="noStrike" dirty="0">
                          <a:solidFill>
                            <a:srgbClr val="000000"/>
                          </a:solidFill>
                          <a:latin typeface="Calibri"/>
                        </a:rPr>
                        <a:t>Albania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Bosnia and Herzegovina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Bulgaria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Croatia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Greece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smtClean="0">
                          <a:solidFill>
                            <a:srgbClr val="000000"/>
                          </a:solidFill>
                          <a:latin typeface="Calibri"/>
                        </a:rPr>
                        <a:t>Republic of Moldova</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err="1" smtClean="0">
                          <a:solidFill>
                            <a:srgbClr val="000000"/>
                          </a:solidFill>
                          <a:latin typeface="Calibri"/>
                        </a:rPr>
                        <a:t>Montene</a:t>
                      </a:r>
                      <a:r>
                        <a:rPr lang="en-US" sz="900" b="1" i="0" u="none" strike="noStrike" dirty="0" smtClean="0">
                          <a:solidFill>
                            <a:srgbClr val="000000"/>
                          </a:solidFill>
                          <a:latin typeface="Calibri"/>
                        </a:rPr>
                        <a:t>-</a:t>
                      </a:r>
                    </a:p>
                    <a:p>
                      <a:pPr algn="ctr" fontAlgn="ctr"/>
                      <a:r>
                        <a:rPr lang="en-US" sz="900" b="1" i="0" u="none" strike="noStrike" dirty="0" err="1" smtClean="0">
                          <a:solidFill>
                            <a:srgbClr val="000000"/>
                          </a:solidFill>
                          <a:latin typeface="Calibri"/>
                        </a:rPr>
                        <a:t>gro</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smtClean="0">
                          <a:solidFill>
                            <a:srgbClr val="000000"/>
                          </a:solidFill>
                          <a:latin typeface="Calibri"/>
                        </a:rPr>
                        <a:t>Roma-</a:t>
                      </a:r>
                    </a:p>
                    <a:p>
                      <a:pPr algn="ctr" fontAlgn="ctr"/>
                      <a:r>
                        <a:rPr lang="en-US" sz="900" b="1" i="0" u="none" strike="noStrike" dirty="0" err="1" smtClean="0">
                          <a:solidFill>
                            <a:srgbClr val="000000"/>
                          </a:solidFill>
                          <a:latin typeface="Calibri"/>
                        </a:rPr>
                        <a:t>nia</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Serbia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The Former </a:t>
                      </a:r>
                      <a:br>
                        <a:rPr lang="en-US" sz="900" b="1" i="0" u="none" strike="noStrike" dirty="0">
                          <a:solidFill>
                            <a:srgbClr val="000000"/>
                          </a:solidFill>
                          <a:latin typeface="Calibri"/>
                        </a:rPr>
                      </a:br>
                      <a:r>
                        <a:rPr lang="en-US" sz="900" b="1" i="0" u="none" strike="noStrike" dirty="0">
                          <a:solidFill>
                            <a:srgbClr val="000000"/>
                          </a:solidFill>
                          <a:latin typeface="Calibri"/>
                        </a:rPr>
                        <a:t>Yugoslav Republic of Macedonia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Turkey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UNMIK/</a:t>
                      </a:r>
                      <a:br>
                        <a:rPr lang="en-US" sz="900" b="1" i="0" u="none" strike="noStrike" dirty="0">
                          <a:solidFill>
                            <a:srgbClr val="000000"/>
                          </a:solidFill>
                          <a:latin typeface="Calibri"/>
                        </a:rPr>
                      </a:br>
                      <a:r>
                        <a:rPr lang="en-US" sz="900" b="1" i="0" u="none" strike="noStrike" dirty="0">
                          <a:solidFill>
                            <a:srgbClr val="000000"/>
                          </a:solidFill>
                          <a:latin typeface="Calibri"/>
                        </a:rPr>
                        <a:t>Kosovo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err="1" smtClean="0">
                          <a:solidFill>
                            <a:srgbClr val="000000"/>
                          </a:solidFill>
                          <a:latin typeface="Calibri"/>
                        </a:rPr>
                        <a:t>Slove</a:t>
                      </a:r>
                      <a:r>
                        <a:rPr lang="en-US" sz="900" b="1" i="0" u="none" strike="noStrike" dirty="0" smtClean="0">
                          <a:solidFill>
                            <a:srgbClr val="000000"/>
                          </a:solidFill>
                          <a:latin typeface="Calibri"/>
                        </a:rPr>
                        <a:t>=</a:t>
                      </a:r>
                      <a:r>
                        <a:rPr lang="en-US" sz="900" b="1" i="0" u="none" strike="noStrike" dirty="0" err="1" smtClean="0">
                          <a:solidFill>
                            <a:srgbClr val="000000"/>
                          </a:solidFill>
                          <a:latin typeface="Calibri"/>
                        </a:rPr>
                        <a:t>nia</a:t>
                      </a:r>
                      <a:r>
                        <a:rPr lang="en-US" sz="900" b="1" i="0" u="none" strike="noStrike" dirty="0" smtClean="0">
                          <a:solidFill>
                            <a:srgbClr val="000000"/>
                          </a:solidFill>
                          <a:latin typeface="Calibri"/>
                        </a:rPr>
                        <a:t> and Others</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r h="349730">
                <a:tc rowSpan="7">
                  <a:txBody>
                    <a:bodyPr/>
                    <a:lstStyle/>
                    <a:p>
                      <a:pPr algn="ctr" fontAlgn="ctr"/>
                      <a:r>
                        <a:rPr lang="en-US" sz="2400" b="1" i="0" u="none" strike="noStrike" dirty="0">
                          <a:solidFill>
                            <a:srgbClr val="000000"/>
                          </a:solidFill>
                          <a:latin typeface="Calibri"/>
                        </a:rPr>
                        <a:t>Energy and Infrastructure</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1" i="0" u="none" strike="noStrike" dirty="0" smtClean="0">
                          <a:solidFill>
                            <a:srgbClr val="000000"/>
                          </a:solidFill>
                          <a:latin typeface="Calibri"/>
                        </a:rPr>
                        <a:t> Energy </a:t>
                      </a:r>
                      <a:r>
                        <a:rPr lang="en-US" sz="1000" b="1" i="0" u="none" strike="noStrike" dirty="0">
                          <a:solidFill>
                            <a:srgbClr val="000000"/>
                          </a:solidFill>
                          <a:latin typeface="Calibri"/>
                        </a:rPr>
                        <a:t>Community Secretariat (ECS</a:t>
                      </a:r>
                      <a:r>
                        <a:rPr lang="en-US" sz="1000" b="1" i="0" u="none" strike="noStrike" dirty="0" smtClean="0">
                          <a:solidFill>
                            <a:srgbClr val="000000"/>
                          </a:solidFill>
                          <a:latin typeface="Calibri"/>
                        </a:rPr>
                        <a:t>)</a:t>
                      </a:r>
                    </a:p>
                    <a:p>
                      <a:pPr algn="l" fontAlgn="b"/>
                      <a:r>
                        <a:rPr lang="en-US" sz="1000" b="1" i="0" u="none" strike="noStrike" dirty="0" smtClean="0">
                          <a:solidFill>
                            <a:srgbClr val="000000"/>
                          </a:solidFill>
                          <a:latin typeface="Calibri"/>
                        </a:rPr>
                        <a:t>-Vienna</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8925">
                <a:tc vMerge="1">
                  <a:txBody>
                    <a:bodyPr/>
                    <a:lstStyle/>
                    <a:p>
                      <a:endParaRPr lang="en-US"/>
                    </a:p>
                  </a:txBody>
                  <a:tcPr/>
                </a:tc>
                <a:tc>
                  <a:txBody>
                    <a:bodyPr/>
                    <a:lstStyle/>
                    <a:p>
                      <a:pPr algn="l" fontAlgn="b"/>
                      <a:r>
                        <a:rPr lang="en-US" sz="1000" b="1" i="0" u="none" strike="noStrike" dirty="0" smtClean="0">
                          <a:solidFill>
                            <a:schemeClr val="tx1"/>
                          </a:solidFill>
                          <a:latin typeface="Calibri"/>
                        </a:rPr>
                        <a:t>  South </a:t>
                      </a:r>
                      <a:r>
                        <a:rPr lang="en-US" sz="1000" b="1" i="0" u="none" strike="noStrike" dirty="0">
                          <a:solidFill>
                            <a:schemeClr val="tx1"/>
                          </a:solidFill>
                          <a:latin typeface="Calibri"/>
                        </a:rPr>
                        <a:t>East Europe Transport </a:t>
                      </a:r>
                      <a:endParaRPr lang="en-US" sz="1000" b="1" i="0" u="none" strike="noStrike" dirty="0" smtClean="0">
                        <a:solidFill>
                          <a:schemeClr val="tx1"/>
                        </a:solidFill>
                        <a:latin typeface="Calibri"/>
                      </a:endParaRPr>
                    </a:p>
                    <a:p>
                      <a:pPr algn="l" fontAlgn="b"/>
                      <a:r>
                        <a:rPr lang="en-US" sz="1000" b="1" i="0" u="none" strike="noStrike" dirty="0" smtClean="0">
                          <a:solidFill>
                            <a:schemeClr val="tx1"/>
                          </a:solidFill>
                          <a:latin typeface="Calibri"/>
                        </a:rPr>
                        <a:t>  Observatory  (SEETO),</a:t>
                      </a:r>
                      <a:r>
                        <a:rPr lang="en-US" sz="1000" b="1" i="0" u="none" strike="noStrike" baseline="0" dirty="0" smtClean="0">
                          <a:solidFill>
                            <a:schemeClr val="tx1"/>
                          </a:solidFill>
                          <a:latin typeface="Calibri"/>
                        </a:rPr>
                        <a:t> expected </a:t>
                      </a:r>
                    </a:p>
                    <a:p>
                      <a:pPr algn="l" fontAlgn="b"/>
                      <a:r>
                        <a:rPr lang="en-US" sz="1000" b="1" i="0" u="none" strike="noStrike" baseline="0" dirty="0" smtClean="0">
                          <a:solidFill>
                            <a:schemeClr val="tx1"/>
                          </a:solidFill>
                          <a:latin typeface="Calibri"/>
                        </a:rPr>
                        <a:t>  future </a:t>
                      </a:r>
                      <a:r>
                        <a:rPr lang="en-US" sz="1000" b="1" i="0" u="none" strike="noStrike" dirty="0" smtClean="0">
                          <a:solidFill>
                            <a:schemeClr val="tx1"/>
                          </a:solidFill>
                          <a:latin typeface="Calibri"/>
                        </a:rPr>
                        <a:t>Transport </a:t>
                      </a:r>
                      <a:r>
                        <a:rPr lang="en-US" sz="1000" b="1" i="0" u="none" strike="noStrike" dirty="0">
                          <a:solidFill>
                            <a:schemeClr val="tx1"/>
                          </a:solidFill>
                          <a:latin typeface="Calibri"/>
                        </a:rPr>
                        <a:t>Community </a:t>
                      </a:r>
                      <a:endParaRPr lang="en-US" sz="1000" b="1" i="0" u="none" strike="noStrike" dirty="0" smtClean="0">
                        <a:solidFill>
                          <a:schemeClr val="tx1"/>
                        </a:solidFill>
                        <a:latin typeface="Calibri"/>
                      </a:endParaRPr>
                    </a:p>
                    <a:p>
                      <a:pPr algn="l" fontAlgn="b"/>
                      <a:r>
                        <a:rPr lang="en-US" sz="1000" b="1" i="0" u="none" strike="noStrike" dirty="0" smtClean="0">
                          <a:solidFill>
                            <a:schemeClr val="tx1"/>
                          </a:solidFill>
                          <a:latin typeface="Calibri"/>
                        </a:rPr>
                        <a:t>- Belgrade</a:t>
                      </a:r>
                      <a:endParaRPr lang="en-US" sz="1000" b="1"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2048">
                <a:tc vMerge="1">
                  <a:txBody>
                    <a:bodyPr/>
                    <a:lstStyle/>
                    <a:p>
                      <a:endParaRPr lang="en-US"/>
                    </a:p>
                  </a:txBody>
                  <a:tcPr/>
                </a:tc>
                <a:tc>
                  <a:txBody>
                    <a:bodyPr/>
                    <a:lstStyle/>
                    <a:p>
                      <a:pPr algn="l" fontAlgn="b"/>
                      <a:r>
                        <a:rPr lang="en-US" sz="1000" b="1" i="0" u="none" strike="noStrike" dirty="0" smtClean="0">
                          <a:solidFill>
                            <a:srgbClr val="000000"/>
                          </a:solidFill>
                          <a:latin typeface="Calibri"/>
                        </a:rPr>
                        <a:t>  ISIS </a:t>
                      </a:r>
                      <a:r>
                        <a:rPr lang="en-US" sz="1000" b="1" i="0" u="none" strike="noStrike" dirty="0" err="1">
                          <a:solidFill>
                            <a:srgbClr val="000000"/>
                          </a:solidFill>
                          <a:latin typeface="Calibri"/>
                        </a:rPr>
                        <a:t>Programme</a:t>
                      </a:r>
                      <a:r>
                        <a:rPr lang="en-US" sz="1000" b="1" i="0" u="none" strike="noStrike" dirty="0">
                          <a:solidFill>
                            <a:srgbClr val="000000"/>
                          </a:solidFill>
                          <a:latin typeface="Calibri"/>
                        </a:rPr>
                        <a:t> </a:t>
                      </a:r>
                      <a:r>
                        <a:rPr lang="en-US" sz="1000" b="1" i="0" u="none" strike="noStrike" dirty="0" smtClean="0">
                          <a:solidFill>
                            <a:srgbClr val="000000"/>
                          </a:solidFill>
                          <a:latin typeface="Calibri"/>
                        </a:rPr>
                        <a:t>Secretariat</a:t>
                      </a:r>
                    </a:p>
                    <a:p>
                      <a:pPr algn="l" fontAlgn="b"/>
                      <a:r>
                        <a:rPr lang="en-US" sz="1000" b="1" i="0" u="none" strike="noStrike" dirty="0" smtClean="0">
                          <a:solidFill>
                            <a:srgbClr val="000000"/>
                          </a:solidFill>
                          <a:latin typeface="Calibri"/>
                        </a:rPr>
                        <a:t> -Brussels</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EC, RCC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3203">
                <a:tc vMerge="1">
                  <a:txBody>
                    <a:bodyPr/>
                    <a:lstStyle/>
                    <a:p>
                      <a:endParaRPr lang="en-US"/>
                    </a:p>
                  </a:txBody>
                  <a:tcPr/>
                </a:tc>
                <a:tc>
                  <a:txBody>
                    <a:bodyPr/>
                    <a:lstStyle/>
                    <a:p>
                      <a:pPr algn="l" fontAlgn="b"/>
                      <a:r>
                        <a:rPr lang="en-US" sz="1000" b="1" i="0" u="none" strike="noStrike" dirty="0" smtClean="0">
                          <a:solidFill>
                            <a:srgbClr val="000000"/>
                          </a:solidFill>
                          <a:latin typeface="Calibri"/>
                        </a:rPr>
                        <a:t>  International </a:t>
                      </a:r>
                      <a:r>
                        <a:rPr lang="en-US" sz="1000" b="1" i="0" u="none" strike="noStrike" dirty="0">
                          <a:solidFill>
                            <a:srgbClr val="000000"/>
                          </a:solidFill>
                          <a:latin typeface="Calibri"/>
                        </a:rPr>
                        <a:t>Sava River Basin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Commission </a:t>
                      </a:r>
                      <a:r>
                        <a:rPr lang="en-US" sz="1000" b="1" i="0" u="none" strike="noStrike" dirty="0">
                          <a:solidFill>
                            <a:srgbClr val="000000"/>
                          </a:solidFill>
                          <a:latin typeface="Calibri"/>
                        </a:rPr>
                        <a:t>(</a:t>
                      </a:r>
                      <a:r>
                        <a:rPr lang="en-US" sz="1000" b="1" i="0" u="none" strike="noStrike" dirty="0" smtClean="0">
                          <a:solidFill>
                            <a:srgbClr val="000000"/>
                          </a:solidFill>
                          <a:latin typeface="Calibri"/>
                        </a:rPr>
                        <a:t>ISRBC)</a:t>
                      </a:r>
                    </a:p>
                    <a:p>
                      <a:pPr algn="l" fontAlgn="b"/>
                      <a:r>
                        <a:rPr lang="en-US" sz="1000" b="1" i="0" u="none" strike="noStrike" dirty="0" smtClean="0">
                          <a:solidFill>
                            <a:srgbClr val="000000"/>
                          </a:solidFill>
                          <a:latin typeface="Calibri"/>
                        </a:rPr>
                        <a:t>- Zagreb</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Slovenia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47888">
                <a:tc vMerge="1">
                  <a:txBody>
                    <a:bodyPr/>
                    <a:lstStyle/>
                    <a:p>
                      <a:endParaRPr lang="en-US"/>
                    </a:p>
                  </a:txBody>
                  <a:tcPr/>
                </a:tc>
                <a:tc>
                  <a:txBody>
                    <a:bodyPr/>
                    <a:lstStyle/>
                    <a:p>
                      <a:pPr algn="l" fontAlgn="b"/>
                      <a:r>
                        <a:rPr lang="en-US" sz="1000" b="1" i="0" u="none" strike="noStrike" dirty="0" smtClean="0">
                          <a:solidFill>
                            <a:srgbClr val="000000"/>
                          </a:solidFill>
                          <a:latin typeface="Calibri"/>
                        </a:rPr>
                        <a:t>  Regional </a:t>
                      </a:r>
                      <a:r>
                        <a:rPr lang="en-US" sz="1000" b="1" i="0" u="none" strike="noStrike" dirty="0">
                          <a:solidFill>
                            <a:srgbClr val="000000"/>
                          </a:solidFill>
                          <a:latin typeface="Calibri"/>
                        </a:rPr>
                        <a:t>Environmental Centre for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Central </a:t>
                      </a:r>
                      <a:r>
                        <a:rPr lang="en-US" sz="1000" b="1" i="0" u="none" strike="noStrike" dirty="0">
                          <a:solidFill>
                            <a:srgbClr val="000000"/>
                          </a:solidFill>
                          <a:latin typeface="Calibri"/>
                        </a:rPr>
                        <a:t>and Eastern Europe (</a:t>
                      </a:r>
                      <a:r>
                        <a:rPr lang="en-US" sz="1000" b="1" i="0" u="none" strike="noStrike" dirty="0" smtClean="0">
                          <a:solidFill>
                            <a:srgbClr val="000000"/>
                          </a:solidFill>
                          <a:latin typeface="Calibri"/>
                        </a:rPr>
                        <a:t>REC)</a:t>
                      </a:r>
                    </a:p>
                    <a:p>
                      <a:pPr algn="l" fontAlgn="b"/>
                      <a:r>
                        <a:rPr lang="en-US" sz="1000" b="1" i="0" u="none" strike="noStrike" dirty="0" smtClean="0">
                          <a:solidFill>
                            <a:srgbClr val="000000"/>
                          </a:solidFill>
                          <a:latin typeface="Calibri"/>
                        </a:rPr>
                        <a:t>- </a:t>
                      </a:r>
                      <a:r>
                        <a:rPr lang="en-US" sz="1000" b="1" i="0" u="none" strike="noStrike" dirty="0" err="1" smtClean="0">
                          <a:solidFill>
                            <a:srgbClr val="000000"/>
                          </a:solidFill>
                          <a:latin typeface="Calibri"/>
                        </a:rPr>
                        <a:t>Szentendre</a:t>
                      </a:r>
                      <a:r>
                        <a:rPr lang="en-US" sz="1000" b="1" i="0" u="none" strike="noStrike" dirty="0" smtClean="0">
                          <a:solidFill>
                            <a:srgbClr val="000000"/>
                          </a:solidFill>
                          <a:latin typeface="Calibri"/>
                        </a:rPr>
                        <a:t>,</a:t>
                      </a:r>
                      <a:r>
                        <a:rPr lang="en-US" sz="1000" b="1" i="0" u="none" strike="noStrike" baseline="0" dirty="0" smtClean="0">
                          <a:solidFill>
                            <a:srgbClr val="000000"/>
                          </a:solidFill>
                          <a:latin typeface="Calibri"/>
                        </a:rPr>
                        <a:t> </a:t>
                      </a:r>
                      <a:r>
                        <a:rPr lang="en-US" sz="1000" b="1" i="0" u="none" strike="noStrike" dirty="0" smtClean="0">
                          <a:solidFill>
                            <a:srgbClr val="000000"/>
                          </a:solidFill>
                          <a:latin typeface="Calibri"/>
                        </a:rPr>
                        <a:t>Hungary</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smtClean="0">
                          <a:solidFill>
                            <a:schemeClr val="tx1"/>
                          </a:solidFill>
                          <a:latin typeface="Calibri"/>
                        </a:rPr>
                        <a:t>19</a:t>
                      </a:r>
                      <a:r>
                        <a:rPr lang="en-US" sz="1000" b="1" i="0" u="none" strike="noStrike" baseline="0" dirty="0" smtClean="0">
                          <a:solidFill>
                            <a:schemeClr val="tx1"/>
                          </a:solidFill>
                          <a:latin typeface="Calibri"/>
                        </a:rPr>
                        <a:t> more European countries and USA</a:t>
                      </a:r>
                      <a:endParaRPr lang="en-US" sz="1000" b="1"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3467">
                <a:tc vMerge="1">
                  <a:txBody>
                    <a:bodyPr/>
                    <a:lstStyle/>
                    <a:p>
                      <a:endParaRPr lang="en-US"/>
                    </a:p>
                  </a:txBody>
                  <a:tcPr/>
                </a:tc>
                <a:tc>
                  <a:txBody>
                    <a:bodyPr/>
                    <a:lstStyle/>
                    <a:p>
                      <a:pPr algn="l" fontAlgn="b"/>
                      <a:r>
                        <a:rPr lang="en-US" sz="1000" b="1" i="0" u="none" strike="noStrike" dirty="0" smtClean="0">
                          <a:solidFill>
                            <a:srgbClr val="000000"/>
                          </a:solidFill>
                          <a:latin typeface="Calibri"/>
                        </a:rPr>
                        <a:t>Regional Environmental Network</a:t>
                      </a:r>
                      <a:r>
                        <a:rPr lang="en-US" sz="1000" b="1" i="0" u="none" strike="noStrike" baseline="0" dirty="0" smtClean="0">
                          <a:solidFill>
                            <a:srgbClr val="000000"/>
                          </a:solidFill>
                          <a:latin typeface="Calibri"/>
                        </a:rPr>
                        <a:t> for Accession </a:t>
                      </a:r>
                    </a:p>
                    <a:p>
                      <a:pPr algn="l" fontAlgn="b"/>
                      <a:r>
                        <a:rPr lang="en-US" sz="1000" b="1" i="0" u="none" strike="noStrike" baseline="0" dirty="0" smtClean="0">
                          <a:solidFill>
                            <a:srgbClr val="000000"/>
                          </a:solidFill>
                          <a:latin typeface="Calibri"/>
                        </a:rPr>
                        <a:t>- Vienna</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3467">
                <a:tc vMerge="1">
                  <a:txBody>
                    <a:bodyPr/>
                    <a:lstStyle/>
                    <a:p>
                      <a:endParaRPr lang="en-US"/>
                    </a:p>
                  </a:txBody>
                  <a:tcPr/>
                </a:tc>
                <a:tc>
                  <a:txBody>
                    <a:bodyPr/>
                    <a:lstStyle/>
                    <a:p>
                      <a:pPr algn="l" fontAlgn="b"/>
                      <a:r>
                        <a:rPr lang="en-US" sz="1000" b="1" i="0" u="none" strike="noStrike" dirty="0" smtClean="0">
                          <a:solidFill>
                            <a:srgbClr val="000000"/>
                          </a:solidFill>
                          <a:latin typeface="Calibri"/>
                        </a:rPr>
                        <a:t>  Network of Associations </a:t>
                      </a:r>
                      <a:r>
                        <a:rPr lang="en-US" sz="1000" b="1" i="0" u="none" strike="noStrike" dirty="0">
                          <a:solidFill>
                            <a:srgbClr val="000000"/>
                          </a:solidFill>
                          <a:latin typeface="Calibri"/>
                        </a:rPr>
                        <a:t>of Local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Authorities </a:t>
                      </a:r>
                      <a:r>
                        <a:rPr lang="en-US" sz="1000" b="1" i="0" u="none" strike="noStrike" dirty="0">
                          <a:solidFill>
                            <a:srgbClr val="000000"/>
                          </a:solidFill>
                          <a:latin typeface="Calibri"/>
                        </a:rPr>
                        <a:t>of SEE (</a:t>
                      </a:r>
                      <a:r>
                        <a:rPr lang="en-US" sz="1000" b="1" i="0" u="none" strike="noStrike" dirty="0" smtClean="0">
                          <a:solidFill>
                            <a:srgbClr val="000000"/>
                          </a:solidFill>
                          <a:latin typeface="Calibri"/>
                        </a:rPr>
                        <a:t>NALAS)</a:t>
                      </a:r>
                    </a:p>
                    <a:p>
                      <a:pPr algn="l" fontAlgn="b"/>
                      <a:r>
                        <a:rPr lang="en-US" sz="1000" b="1" i="0" u="none" strike="noStrike" dirty="0" smtClean="0">
                          <a:solidFill>
                            <a:srgbClr val="000000"/>
                          </a:solidFill>
                          <a:latin typeface="Calibri"/>
                        </a:rPr>
                        <a:t>- Skopje</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err="1" smtClean="0">
                          <a:solidFill>
                            <a:srgbClr val="000000"/>
                          </a:solidFill>
                          <a:latin typeface="Calibri"/>
                        </a:rPr>
                        <a:t>Slove-nia</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4275" name="TextBox 4"/>
          <p:cNvSpPr txBox="1">
            <a:spLocks noChangeArrowheads="1"/>
          </p:cNvSpPr>
          <p:nvPr/>
        </p:nvSpPr>
        <p:spPr bwMode="auto">
          <a:xfrm>
            <a:off x="8001000" y="214313"/>
            <a:ext cx="790575" cy="276225"/>
          </a:xfrm>
          <a:prstGeom prst="rect">
            <a:avLst/>
          </a:prstGeom>
          <a:noFill/>
          <a:ln w="9525">
            <a:noFill/>
            <a:miter lim="800000"/>
            <a:headEnd/>
            <a:tailEnd/>
          </a:ln>
        </p:spPr>
        <p:txBody>
          <a:bodyPr>
            <a:spAutoFit/>
          </a:bodyPr>
          <a:lstStyle/>
          <a:p>
            <a:r>
              <a:rPr lang="en-US" sz="1200" b="1">
                <a:latin typeface="Calibri" pitchFamily="34" charset="0"/>
              </a:rPr>
              <a:t>Annex I</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Content Placeholder 2"/>
          <p:cNvSpPr>
            <a:spLocks noGrp="1"/>
          </p:cNvSpPr>
          <p:nvPr>
            <p:ph idx="1"/>
          </p:nvPr>
        </p:nvSpPr>
        <p:spPr>
          <a:xfrm>
            <a:off x="142875" y="152400"/>
            <a:ext cx="8858250" cy="6205538"/>
          </a:xfrm>
        </p:spPr>
        <p:txBody>
          <a:bodyPr/>
          <a:lstStyle/>
          <a:p>
            <a:pPr algn="ctr" eaLnBrk="1" hangingPunct="1">
              <a:buFont typeface="Arial" charset="0"/>
              <a:buNone/>
            </a:pPr>
            <a:r>
              <a:rPr lang="en-GB" sz="2000" b="1" u="sng" smtClean="0">
                <a:solidFill>
                  <a:schemeClr val="tx2"/>
                </a:solidFill>
              </a:rPr>
              <a:t>Taskforces and Initiatives in SEE</a:t>
            </a:r>
            <a:r>
              <a:rPr lang="en-GB" sz="2000" b="1" u="sng" smtClean="0"/>
              <a:t>                                       </a:t>
            </a:r>
          </a:p>
        </p:txBody>
      </p:sp>
      <p:graphicFrame>
        <p:nvGraphicFramePr>
          <p:cNvPr id="4" name="Table 3"/>
          <p:cNvGraphicFramePr>
            <a:graphicFrameLocks noGrp="1"/>
          </p:cNvGraphicFramePr>
          <p:nvPr/>
        </p:nvGraphicFramePr>
        <p:xfrm>
          <a:off x="285750" y="685800"/>
          <a:ext cx="8477250" cy="609600"/>
        </p:xfrm>
        <a:graphic>
          <a:graphicData uri="http://schemas.openxmlformats.org/drawingml/2006/table">
            <a:tbl>
              <a:tblPr/>
              <a:tblGrid>
                <a:gridCol w="584598"/>
                <a:gridCol w="1350309"/>
                <a:gridCol w="522543"/>
                <a:gridCol w="609600"/>
                <a:gridCol w="533400"/>
                <a:gridCol w="403467"/>
                <a:gridCol w="434733"/>
                <a:gridCol w="457200"/>
                <a:gridCol w="564037"/>
                <a:gridCol w="502763"/>
                <a:gridCol w="570057"/>
                <a:gridCol w="725343"/>
                <a:gridCol w="381000"/>
                <a:gridCol w="457200"/>
                <a:gridCol w="381002"/>
              </a:tblGrid>
              <a:tr h="609600">
                <a:tc>
                  <a:txBody>
                    <a:bodyPr/>
                    <a:lstStyle/>
                    <a:p>
                      <a:pPr algn="l" fontAlgn="b"/>
                      <a:r>
                        <a:rPr lang="en-US" sz="7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r>
                        <a:rPr lang="en-US" sz="900" b="1" i="0" u="none" strike="noStrike" dirty="0" smtClean="0">
                          <a:solidFill>
                            <a:srgbClr val="000000"/>
                          </a:solidFill>
                          <a:latin typeface="Calibri"/>
                        </a:rPr>
                        <a:t>Country</a:t>
                      </a:r>
                      <a:r>
                        <a:rPr lang="en-US" sz="900" b="1" i="0" u="none" strike="noStrike" dirty="0">
                          <a:solidFill>
                            <a:srgbClr val="000000"/>
                          </a:solidFill>
                          <a:latin typeface="Calibri"/>
                        </a:rPr>
                        <a:t/>
                      </a:r>
                      <a:br>
                        <a:rPr lang="en-US" sz="900" b="1" i="0" u="none" strike="noStrike" dirty="0">
                          <a:solidFill>
                            <a:srgbClr val="000000"/>
                          </a:solidFill>
                          <a:latin typeface="Calibri"/>
                        </a:rPr>
                      </a:br>
                      <a:r>
                        <a:rPr lang="en-US" sz="900" b="1" i="0" u="none" strike="noStrike" dirty="0">
                          <a:solidFill>
                            <a:srgbClr val="000000"/>
                          </a:solidFill>
                          <a:latin typeface="Calibri"/>
                        </a:rPr>
                        <a:t/>
                      </a:r>
                      <a:br>
                        <a:rPr lang="en-US" sz="900" b="1" i="0" u="none" strike="noStrike" dirty="0">
                          <a:solidFill>
                            <a:srgbClr val="000000"/>
                          </a:solidFill>
                          <a:latin typeface="Calibri"/>
                        </a:rPr>
                      </a:br>
                      <a:r>
                        <a:rPr lang="en-US" sz="900" b="1" i="0" u="none" strike="noStrike" dirty="0">
                          <a:solidFill>
                            <a:srgbClr val="000000"/>
                          </a:solidFill>
                          <a:latin typeface="Calibri"/>
                        </a:rPr>
                        <a:t>Regional </a:t>
                      </a:r>
                      <a:r>
                        <a:rPr lang="en-US" sz="900" b="1" i="0" u="none" strike="noStrike" dirty="0" smtClean="0">
                          <a:solidFill>
                            <a:srgbClr val="000000"/>
                          </a:solidFill>
                          <a:latin typeface="Calibri"/>
                        </a:rPr>
                        <a:t>Initiative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EECE1"/>
                    </a:solidFill>
                  </a:tcPr>
                </a:tc>
                <a:tc>
                  <a:txBody>
                    <a:bodyPr/>
                    <a:lstStyle/>
                    <a:p>
                      <a:pPr algn="ctr" fontAlgn="ctr"/>
                      <a:r>
                        <a:rPr lang="en-US" sz="900" b="1" i="0" u="none" strike="noStrike" dirty="0">
                          <a:solidFill>
                            <a:srgbClr val="000000"/>
                          </a:solidFill>
                          <a:latin typeface="Calibri"/>
                        </a:rPr>
                        <a:t>Albania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Bosnia and Herzegovina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Bulgaria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Croatia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Greece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smtClean="0">
                          <a:solidFill>
                            <a:srgbClr val="000000"/>
                          </a:solidFill>
                          <a:latin typeface="Calibri"/>
                        </a:rPr>
                        <a:t>Republic of Moldova</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err="1" smtClean="0">
                          <a:solidFill>
                            <a:srgbClr val="000000"/>
                          </a:solidFill>
                          <a:latin typeface="Calibri"/>
                        </a:rPr>
                        <a:t>Montene</a:t>
                      </a:r>
                      <a:r>
                        <a:rPr lang="en-US" sz="900" b="1" i="0" u="none" strike="noStrike" dirty="0" smtClean="0">
                          <a:solidFill>
                            <a:srgbClr val="000000"/>
                          </a:solidFill>
                          <a:latin typeface="Calibri"/>
                        </a:rPr>
                        <a:t>- </a:t>
                      </a:r>
                      <a:r>
                        <a:rPr lang="en-US" sz="900" b="1" i="0" u="none" strike="noStrike" dirty="0" err="1" smtClean="0">
                          <a:solidFill>
                            <a:srgbClr val="000000"/>
                          </a:solidFill>
                          <a:latin typeface="Calibri"/>
                        </a:rPr>
                        <a:t>gro</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Romania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Serbia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The Former </a:t>
                      </a:r>
                      <a:br>
                        <a:rPr lang="en-US" sz="900" b="1" i="0" u="none" strike="noStrike" dirty="0">
                          <a:solidFill>
                            <a:srgbClr val="000000"/>
                          </a:solidFill>
                          <a:latin typeface="Calibri"/>
                        </a:rPr>
                      </a:br>
                      <a:r>
                        <a:rPr lang="en-US" sz="900" b="1" i="0" u="none" strike="noStrike" dirty="0">
                          <a:solidFill>
                            <a:srgbClr val="000000"/>
                          </a:solidFill>
                          <a:latin typeface="Calibri"/>
                        </a:rPr>
                        <a:t>Yugoslav Republic of Macedonia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Turkey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UNMIK/</a:t>
                      </a:r>
                      <a:br>
                        <a:rPr lang="en-US" sz="900" b="1" i="0" u="none" strike="noStrike" dirty="0">
                          <a:solidFill>
                            <a:srgbClr val="000000"/>
                          </a:solidFill>
                          <a:latin typeface="Calibri"/>
                        </a:rPr>
                      </a:br>
                      <a:r>
                        <a:rPr lang="en-US" sz="900" b="1" i="0" u="none" strike="noStrike" dirty="0">
                          <a:solidFill>
                            <a:srgbClr val="000000"/>
                          </a:solidFill>
                          <a:latin typeface="Calibri"/>
                        </a:rPr>
                        <a:t>Kosovo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err="1" smtClean="0">
                          <a:solidFill>
                            <a:srgbClr val="000000"/>
                          </a:solidFill>
                          <a:latin typeface="Calibri"/>
                        </a:rPr>
                        <a:t>Slove</a:t>
                      </a:r>
                      <a:r>
                        <a:rPr lang="en-US" sz="900" b="1" i="0" u="none" strike="noStrike" dirty="0" smtClean="0">
                          <a:solidFill>
                            <a:srgbClr val="000000"/>
                          </a:solidFill>
                          <a:latin typeface="Calibri"/>
                        </a:rPr>
                        <a:t>- </a:t>
                      </a:r>
                      <a:r>
                        <a:rPr lang="en-US" sz="900" b="1" i="0" u="none" strike="noStrike" dirty="0" err="1" smtClean="0">
                          <a:solidFill>
                            <a:srgbClr val="000000"/>
                          </a:solidFill>
                          <a:latin typeface="Calibri"/>
                        </a:rPr>
                        <a:t>nia</a:t>
                      </a:r>
                      <a:r>
                        <a:rPr lang="en-US" sz="900" b="1" i="0" u="none" strike="noStrike" dirty="0" smtClean="0">
                          <a:solidFill>
                            <a:srgbClr val="000000"/>
                          </a:solidFill>
                          <a:latin typeface="Calibri"/>
                        </a:rPr>
                        <a:t> and Others</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5" name="Table 4"/>
          <p:cNvGraphicFramePr>
            <a:graphicFrameLocks noGrp="1"/>
          </p:cNvGraphicFramePr>
          <p:nvPr/>
        </p:nvGraphicFramePr>
        <p:xfrm>
          <a:off x="228601" y="1295400"/>
          <a:ext cx="8534399" cy="5104163"/>
        </p:xfrm>
        <a:graphic>
          <a:graphicData uri="http://schemas.openxmlformats.org/drawingml/2006/table">
            <a:tbl>
              <a:tblPr/>
              <a:tblGrid>
                <a:gridCol w="609599"/>
                <a:gridCol w="1377239"/>
                <a:gridCol w="497244"/>
                <a:gridCol w="640117"/>
                <a:gridCol w="498595"/>
                <a:gridCol w="440230"/>
                <a:gridCol w="394735"/>
                <a:gridCol w="473682"/>
                <a:gridCol w="570025"/>
                <a:gridCol w="487063"/>
                <a:gridCol w="556644"/>
                <a:gridCol w="754679"/>
                <a:gridCol w="358609"/>
                <a:gridCol w="487063"/>
                <a:gridCol w="388875"/>
              </a:tblGrid>
              <a:tr h="608175">
                <a:tc rowSpan="8">
                  <a:txBody>
                    <a:bodyPr/>
                    <a:lstStyle/>
                    <a:p>
                      <a:pPr algn="ctr" fontAlgn="ctr"/>
                      <a:r>
                        <a:rPr lang="en-US" sz="2400" b="1" i="0" u="none" strike="noStrike" dirty="0">
                          <a:solidFill>
                            <a:srgbClr val="000000"/>
                          </a:solidFill>
                          <a:latin typeface="Calibri"/>
                        </a:rPr>
                        <a:t>Justice and Home Affairs</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900" b="1" i="0" u="none" strike="noStrike" dirty="0" smtClean="0">
                          <a:solidFill>
                            <a:srgbClr val="000000"/>
                          </a:solidFill>
                          <a:latin typeface="Calibri"/>
                        </a:rPr>
                        <a:t>  Migration</a:t>
                      </a:r>
                      <a:r>
                        <a:rPr lang="en-US" sz="900" b="1" i="0" u="none" strike="noStrike" dirty="0">
                          <a:solidFill>
                            <a:srgbClr val="000000"/>
                          </a:solidFill>
                          <a:latin typeface="Calibri"/>
                        </a:rPr>
                        <a:t>, Asylum and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Refugee </a:t>
                      </a:r>
                      <a:r>
                        <a:rPr lang="en-US" sz="900" b="1" i="0" u="none" strike="noStrike" dirty="0">
                          <a:solidFill>
                            <a:srgbClr val="000000"/>
                          </a:solidFill>
                          <a:latin typeface="Calibri"/>
                        </a:rPr>
                        <a:t>Regional Initiative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a:t>
                      </a:r>
                      <a:r>
                        <a:rPr lang="en-US" sz="900" b="1" i="0" u="none" strike="noStrike" dirty="0">
                          <a:solidFill>
                            <a:srgbClr val="000000"/>
                          </a:solidFill>
                          <a:latin typeface="Calibri"/>
                        </a:rPr>
                        <a:t>MARRI</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Skopje</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2153">
                <a:tc vMerge="1">
                  <a:txBody>
                    <a:bodyPr/>
                    <a:lstStyle/>
                    <a:p>
                      <a:endParaRPr lang="en-US"/>
                    </a:p>
                  </a:txBody>
                  <a:tcPr/>
                </a:tc>
                <a:tc>
                  <a:txBody>
                    <a:bodyPr/>
                    <a:lstStyle/>
                    <a:p>
                      <a:pPr algn="l" fontAlgn="b"/>
                      <a:r>
                        <a:rPr lang="it-IT" sz="900" b="1" i="0" u="none" strike="noStrike" dirty="0" smtClean="0">
                          <a:solidFill>
                            <a:srgbClr val="000000"/>
                          </a:solidFill>
                          <a:latin typeface="Calibri"/>
                        </a:rPr>
                        <a:t>  Regional </a:t>
                      </a:r>
                      <a:r>
                        <a:rPr lang="it-IT" sz="900" b="1" i="0" u="none" strike="noStrike" dirty="0">
                          <a:solidFill>
                            <a:srgbClr val="000000"/>
                          </a:solidFill>
                          <a:latin typeface="Calibri"/>
                        </a:rPr>
                        <a:t>Anticorruption </a:t>
                      </a:r>
                      <a:endParaRPr lang="it-IT" sz="900" b="1" i="0" u="none" strike="noStrike" dirty="0" smtClean="0">
                        <a:solidFill>
                          <a:srgbClr val="000000"/>
                        </a:solidFill>
                        <a:latin typeface="Calibri"/>
                      </a:endParaRPr>
                    </a:p>
                    <a:p>
                      <a:pPr algn="l" fontAlgn="b"/>
                      <a:r>
                        <a:rPr lang="it-IT" sz="900" b="1" i="0" u="none" strike="noStrike" dirty="0" smtClean="0">
                          <a:solidFill>
                            <a:srgbClr val="000000"/>
                          </a:solidFill>
                          <a:latin typeface="Calibri"/>
                        </a:rPr>
                        <a:t>  Initiative </a:t>
                      </a:r>
                      <a:r>
                        <a:rPr lang="it-IT" sz="900" b="1" i="0" u="none" strike="noStrike" dirty="0">
                          <a:solidFill>
                            <a:srgbClr val="000000"/>
                          </a:solidFill>
                          <a:latin typeface="Calibri"/>
                        </a:rPr>
                        <a:t>(</a:t>
                      </a:r>
                      <a:r>
                        <a:rPr lang="it-IT" sz="900" b="1" i="0" u="none" strike="noStrike" dirty="0" smtClean="0">
                          <a:solidFill>
                            <a:srgbClr val="000000"/>
                          </a:solidFill>
                          <a:latin typeface="Calibri"/>
                        </a:rPr>
                        <a:t>RAI)</a:t>
                      </a:r>
                    </a:p>
                    <a:p>
                      <a:pPr algn="l" fontAlgn="b"/>
                      <a:r>
                        <a:rPr lang="it-IT" sz="900" b="1" i="0" u="none" strike="noStrike" dirty="0" smtClean="0">
                          <a:solidFill>
                            <a:srgbClr val="000000"/>
                          </a:solidFill>
                          <a:latin typeface="Calibri"/>
                        </a:rPr>
                        <a:t>- Sarajevo</a:t>
                      </a:r>
                      <a:endParaRPr lang="it-IT"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Observer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7230">
                <a:tc vMerge="1">
                  <a:txBody>
                    <a:bodyPr/>
                    <a:lstStyle/>
                    <a:p>
                      <a:endParaRPr lang="en-US"/>
                    </a:p>
                  </a:txBody>
                  <a:tcPr/>
                </a:tc>
                <a:tc>
                  <a:txBody>
                    <a:bodyPr/>
                    <a:lstStyle/>
                    <a:p>
                      <a:pPr algn="l" fontAlgn="b"/>
                      <a:r>
                        <a:rPr lang="en-US" sz="900" b="1" i="0" u="none" strike="noStrike" dirty="0" smtClean="0">
                          <a:solidFill>
                            <a:srgbClr val="000000"/>
                          </a:solidFill>
                          <a:latin typeface="Calibri"/>
                        </a:rPr>
                        <a:t>  Southeast </a:t>
                      </a:r>
                      <a:r>
                        <a:rPr lang="en-US" sz="900" b="1" i="0" u="none" strike="noStrike" dirty="0">
                          <a:solidFill>
                            <a:srgbClr val="000000"/>
                          </a:solidFill>
                          <a:latin typeface="Calibri"/>
                        </a:rPr>
                        <a:t>European </a:t>
                      </a:r>
                      <a:r>
                        <a:rPr lang="en-US" sz="900" b="1" i="0" u="none" strike="noStrike" dirty="0" smtClean="0">
                          <a:solidFill>
                            <a:srgbClr val="000000"/>
                          </a:solidFill>
                          <a:latin typeface="Calibri"/>
                        </a:rPr>
                        <a:t>  </a:t>
                      </a:r>
                    </a:p>
                    <a:p>
                      <a:pPr algn="l" fontAlgn="b"/>
                      <a:r>
                        <a:rPr lang="en-US" sz="900" b="1" i="0" u="none" strike="noStrike" dirty="0" smtClean="0">
                          <a:solidFill>
                            <a:srgbClr val="000000"/>
                          </a:solidFill>
                          <a:latin typeface="Calibri"/>
                        </a:rPr>
                        <a:t>  Cooperative </a:t>
                      </a:r>
                      <a:r>
                        <a:rPr lang="en-US" sz="900" b="1" i="0" u="none" strike="noStrike" dirty="0">
                          <a:solidFill>
                            <a:srgbClr val="000000"/>
                          </a:solidFill>
                          <a:latin typeface="Calibri"/>
                        </a:rPr>
                        <a:t>Initiative </a:t>
                      </a:r>
                      <a:r>
                        <a:rPr lang="en-US" sz="900" b="1" i="0" u="none" strike="noStrike" dirty="0" smtClean="0">
                          <a:solidFill>
                            <a:srgbClr val="000000"/>
                          </a:solidFill>
                          <a:latin typeface="Calibri"/>
                        </a:rPr>
                        <a:t>– </a:t>
                      </a:r>
                    </a:p>
                    <a:p>
                      <a:pPr algn="l" fontAlgn="b"/>
                      <a:r>
                        <a:rPr lang="en-US" sz="900" b="1" i="0" u="none" strike="noStrike" dirty="0" smtClean="0">
                          <a:solidFill>
                            <a:srgbClr val="000000"/>
                          </a:solidFill>
                          <a:latin typeface="Calibri"/>
                        </a:rPr>
                        <a:t>  Regional </a:t>
                      </a:r>
                      <a:r>
                        <a:rPr lang="en-US" sz="900" b="1" i="0" u="none" strike="noStrike" dirty="0">
                          <a:solidFill>
                            <a:srgbClr val="000000"/>
                          </a:solidFill>
                          <a:latin typeface="Calibri"/>
                        </a:rPr>
                        <a:t>Centre for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Combating </a:t>
                      </a:r>
                      <a:r>
                        <a:rPr lang="en-US" sz="900" b="1" i="0" u="none" strike="noStrike" dirty="0" err="1">
                          <a:solidFill>
                            <a:srgbClr val="000000"/>
                          </a:solidFill>
                          <a:latin typeface="Calibri"/>
                        </a:rPr>
                        <a:t>Transborder</a:t>
                      </a:r>
                      <a:r>
                        <a:rPr lang="en-US" sz="900" b="1" i="0" u="none" strike="noStrike" dirty="0">
                          <a:solidFill>
                            <a:srgbClr val="000000"/>
                          </a:solidFill>
                          <a:latin typeface="Calibri"/>
                        </a:rPr>
                        <a:t>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Crime </a:t>
                      </a:r>
                      <a:r>
                        <a:rPr lang="en-US" sz="900" b="1" i="0" u="none" strike="noStrike" dirty="0">
                          <a:solidFill>
                            <a:srgbClr val="000000"/>
                          </a:solidFill>
                          <a:latin typeface="Calibri"/>
                        </a:rPr>
                        <a:t>(SECI Centre) </a:t>
                      </a:r>
                      <a:r>
                        <a:rPr lang="en-US" sz="900" b="1" i="0" u="none" strike="noStrike" dirty="0" smtClean="0">
                          <a:solidFill>
                            <a:srgbClr val="000000"/>
                          </a:solidFill>
                          <a:latin typeface="Calibri"/>
                        </a:rPr>
                        <a:t>, future </a:t>
                      </a:r>
                    </a:p>
                    <a:p>
                      <a:pPr algn="l" fontAlgn="b"/>
                      <a:r>
                        <a:rPr lang="en-US" sz="900" b="1" i="0" u="none" strike="noStrike" dirty="0" smtClean="0">
                          <a:solidFill>
                            <a:srgbClr val="000000"/>
                          </a:solidFill>
                          <a:latin typeface="Calibri"/>
                        </a:rPr>
                        <a:t>  Southeast </a:t>
                      </a:r>
                      <a:r>
                        <a:rPr lang="en-US" sz="900" b="1" i="0" u="none" strike="noStrike" dirty="0">
                          <a:solidFill>
                            <a:srgbClr val="000000"/>
                          </a:solidFill>
                          <a:latin typeface="Calibri"/>
                        </a:rPr>
                        <a:t>European Law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Enforcement </a:t>
                      </a:r>
                      <a:r>
                        <a:rPr lang="en-US" sz="900" b="1" i="0" u="none" strike="noStrike" dirty="0">
                          <a:solidFill>
                            <a:srgbClr val="000000"/>
                          </a:solidFill>
                          <a:latin typeface="Calibri"/>
                        </a:rPr>
                        <a:t>Centre (</a:t>
                      </a:r>
                      <a:r>
                        <a:rPr lang="en-US" sz="900" b="1" i="0" u="none" strike="noStrike" dirty="0" smtClean="0">
                          <a:solidFill>
                            <a:srgbClr val="000000"/>
                          </a:solidFill>
                          <a:latin typeface="Calibri"/>
                        </a:rPr>
                        <a:t>SELEC)</a:t>
                      </a:r>
                    </a:p>
                    <a:p>
                      <a:pPr algn="l" fontAlgn="b"/>
                      <a:r>
                        <a:rPr lang="en-US" sz="900" b="1" i="0" u="none" strike="noStrike" dirty="0" smtClean="0">
                          <a:solidFill>
                            <a:srgbClr val="000000"/>
                          </a:solidFill>
                          <a:latin typeface="Calibri"/>
                        </a:rPr>
                        <a:t>- Bucharest</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smtClean="0">
                          <a:solidFill>
                            <a:srgbClr val="000000"/>
                          </a:solidFill>
                          <a:latin typeface="Calibri"/>
                        </a:rPr>
                        <a:t>X</a:t>
                      </a:r>
                      <a:endParaRPr lang="en-US" sz="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Observer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Calibri"/>
                        </a:rPr>
                        <a:t>Hungary, Slovenia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9260">
                <a:tc vMerge="1">
                  <a:txBody>
                    <a:bodyPr/>
                    <a:lstStyle/>
                    <a:p>
                      <a:endParaRPr lang="en-US"/>
                    </a:p>
                  </a:txBody>
                  <a:tcPr/>
                </a:tc>
                <a:tc>
                  <a:txBody>
                    <a:bodyPr/>
                    <a:lstStyle/>
                    <a:p>
                      <a:pPr algn="l" fontAlgn="b"/>
                      <a:r>
                        <a:rPr lang="en-US" sz="900" b="1" i="0" u="none" strike="noStrike" dirty="0" smtClean="0">
                          <a:solidFill>
                            <a:srgbClr val="000000"/>
                          </a:solidFill>
                          <a:latin typeface="Calibri"/>
                        </a:rPr>
                        <a:t>  Southeast </a:t>
                      </a:r>
                      <a:r>
                        <a:rPr lang="en-US" sz="900" b="1" i="0" u="none" strike="noStrike" dirty="0">
                          <a:solidFill>
                            <a:srgbClr val="000000"/>
                          </a:solidFill>
                          <a:latin typeface="Calibri"/>
                        </a:rPr>
                        <a:t>European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Prosecutors </a:t>
                      </a:r>
                      <a:r>
                        <a:rPr lang="en-US" sz="900" b="1" i="0" u="none" strike="noStrike" dirty="0">
                          <a:solidFill>
                            <a:srgbClr val="000000"/>
                          </a:solidFill>
                          <a:latin typeface="Calibri"/>
                        </a:rPr>
                        <a:t>Advisory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Group </a:t>
                      </a:r>
                      <a:r>
                        <a:rPr lang="en-US" sz="900" b="1" i="0" u="none" strike="noStrike" dirty="0">
                          <a:solidFill>
                            <a:srgbClr val="000000"/>
                          </a:solidFill>
                          <a:latin typeface="Calibri"/>
                        </a:rPr>
                        <a:t>(SEEPAG</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Bucharest</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smtClean="0">
                          <a:solidFill>
                            <a:srgbClr val="000000"/>
                          </a:solidFill>
                          <a:latin typeface="Calibri"/>
                        </a:rPr>
                        <a:t>X</a:t>
                      </a:r>
                      <a:endParaRPr lang="en-US" sz="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Calibri"/>
                        </a:rPr>
                        <a:t>Slovenia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4166">
                <a:tc vMerge="1">
                  <a:txBody>
                    <a:bodyPr/>
                    <a:lstStyle/>
                    <a:p>
                      <a:endParaRPr lang="en-US"/>
                    </a:p>
                  </a:txBody>
                  <a:tcPr/>
                </a:tc>
                <a:tc>
                  <a:txBody>
                    <a:bodyPr/>
                    <a:lstStyle/>
                    <a:p>
                      <a:pPr algn="l" fontAlgn="b"/>
                      <a:r>
                        <a:rPr lang="en-US" sz="900" b="1" i="0" u="none" strike="noStrike" dirty="0" smtClean="0">
                          <a:solidFill>
                            <a:srgbClr val="000000"/>
                          </a:solidFill>
                          <a:latin typeface="Calibri"/>
                        </a:rPr>
                        <a:t>  Southeast </a:t>
                      </a:r>
                      <a:r>
                        <a:rPr lang="en-US" sz="900" b="1" i="0" u="none" strike="noStrike" dirty="0">
                          <a:solidFill>
                            <a:srgbClr val="000000"/>
                          </a:solidFill>
                          <a:latin typeface="Calibri"/>
                        </a:rPr>
                        <a:t>Europe Police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Chiefs </a:t>
                      </a:r>
                      <a:r>
                        <a:rPr lang="en-US" sz="900" b="1" i="0" u="none" strike="noStrike" dirty="0">
                          <a:solidFill>
                            <a:srgbClr val="000000"/>
                          </a:solidFill>
                          <a:latin typeface="Calibri"/>
                        </a:rPr>
                        <a:t>Association (</a:t>
                      </a:r>
                      <a:r>
                        <a:rPr lang="en-US" sz="900" b="1" i="0" u="none" strike="noStrike" dirty="0" smtClean="0">
                          <a:solidFill>
                            <a:srgbClr val="000000"/>
                          </a:solidFill>
                          <a:latin typeface="Calibri"/>
                        </a:rPr>
                        <a:t>SEPCA)</a:t>
                      </a:r>
                    </a:p>
                    <a:p>
                      <a:pPr algn="l" fontAlgn="b"/>
                      <a:r>
                        <a:rPr lang="en-US" sz="900" b="1" i="0" u="none" strike="noStrike" dirty="0" smtClean="0">
                          <a:solidFill>
                            <a:srgbClr val="000000"/>
                          </a:solidFill>
                          <a:latin typeface="Calibri"/>
                        </a:rPr>
                        <a:t> - Sofia</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780">
                <a:tc vMerge="1">
                  <a:txBody>
                    <a:bodyPr/>
                    <a:lstStyle/>
                    <a:p>
                      <a:endParaRPr lang="en-US"/>
                    </a:p>
                  </a:txBody>
                  <a:tcPr/>
                </a:tc>
                <a:tc>
                  <a:txBody>
                    <a:bodyPr/>
                    <a:lstStyle/>
                    <a:p>
                      <a:pPr algn="l" fontAlgn="b"/>
                      <a:r>
                        <a:rPr lang="en-US" sz="900" b="1" i="0" u="none" strike="noStrike" dirty="0" smtClean="0">
                          <a:solidFill>
                            <a:srgbClr val="000000"/>
                          </a:solidFill>
                          <a:latin typeface="Calibri"/>
                        </a:rPr>
                        <a:t>  Women </a:t>
                      </a:r>
                      <a:r>
                        <a:rPr lang="en-US" sz="900" b="1" i="0" u="none" strike="noStrike" dirty="0">
                          <a:solidFill>
                            <a:srgbClr val="000000"/>
                          </a:solidFill>
                          <a:latin typeface="Calibri"/>
                        </a:rPr>
                        <a:t>Police Officer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Network </a:t>
                      </a:r>
                      <a:r>
                        <a:rPr lang="en-US" sz="900" b="1" i="0" u="none" strike="noStrike" dirty="0">
                          <a:solidFill>
                            <a:srgbClr val="000000"/>
                          </a:solidFill>
                          <a:latin typeface="Calibri"/>
                        </a:rPr>
                        <a:t>(WPON</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 No headquarters</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6379">
                <a:tc vMerge="1">
                  <a:txBody>
                    <a:bodyPr/>
                    <a:lstStyle/>
                    <a:p>
                      <a:endParaRPr lang="en-US"/>
                    </a:p>
                  </a:txBody>
                  <a:tcPr/>
                </a:tc>
                <a:tc>
                  <a:txBody>
                    <a:bodyPr/>
                    <a:lstStyle/>
                    <a:p>
                      <a:pPr algn="l" fontAlgn="b"/>
                      <a:r>
                        <a:rPr lang="en-US" sz="900" b="1" i="0" u="none" strike="noStrike" dirty="0" smtClean="0">
                          <a:solidFill>
                            <a:srgbClr val="000000"/>
                          </a:solidFill>
                          <a:latin typeface="Calibri"/>
                        </a:rPr>
                        <a:t>  Secretariat </a:t>
                      </a:r>
                      <a:r>
                        <a:rPr lang="en-US" sz="900" b="1" i="0" u="none" strike="noStrike" dirty="0">
                          <a:solidFill>
                            <a:srgbClr val="000000"/>
                          </a:solidFill>
                          <a:latin typeface="Calibri"/>
                        </a:rPr>
                        <a:t>of Police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Cooperation </a:t>
                      </a:r>
                      <a:r>
                        <a:rPr lang="en-US" sz="900" b="1" i="0" u="none" strike="noStrike" dirty="0">
                          <a:solidFill>
                            <a:srgbClr val="000000"/>
                          </a:solidFill>
                          <a:latin typeface="Calibri"/>
                        </a:rPr>
                        <a:t>Convention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for </a:t>
                      </a:r>
                      <a:r>
                        <a:rPr lang="en-US" sz="900" b="1" i="0" u="none" strike="noStrike" dirty="0">
                          <a:solidFill>
                            <a:srgbClr val="000000"/>
                          </a:solidFill>
                          <a:latin typeface="Calibri"/>
                        </a:rPr>
                        <a:t>Southeast Europe (</a:t>
                      </a:r>
                      <a:r>
                        <a:rPr lang="en-US" sz="900" b="1" i="0" u="none" strike="noStrike" dirty="0" smtClean="0">
                          <a:solidFill>
                            <a:srgbClr val="000000"/>
                          </a:solidFill>
                          <a:latin typeface="Calibri"/>
                        </a:rPr>
                        <a:t>PCC-</a:t>
                      </a:r>
                    </a:p>
                    <a:p>
                      <a:pPr algn="l" fontAlgn="b"/>
                      <a:r>
                        <a:rPr lang="en-US" sz="900" b="1" i="0" u="none" strike="noStrike" dirty="0" smtClean="0">
                          <a:solidFill>
                            <a:srgbClr val="000000"/>
                          </a:solidFill>
                          <a:latin typeface="Calibri"/>
                        </a:rPr>
                        <a:t>  SEE Secretariat)</a:t>
                      </a:r>
                    </a:p>
                    <a:p>
                      <a:pPr algn="l" fontAlgn="b"/>
                      <a:r>
                        <a:rPr lang="en-US" sz="900" b="1" i="0" u="none" strike="noStrike" dirty="0" smtClean="0">
                          <a:solidFill>
                            <a:srgbClr val="000000"/>
                          </a:solidFill>
                          <a:latin typeface="Calibri"/>
                        </a:rPr>
                        <a:t>- Ljubljana</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8863">
                <a:tc vMerge="1">
                  <a:txBody>
                    <a:bodyPr/>
                    <a:lstStyle/>
                    <a:p>
                      <a:endParaRPr lang="en-US"/>
                    </a:p>
                  </a:txBody>
                  <a:tcPr/>
                </a:tc>
                <a:tc>
                  <a:txBody>
                    <a:bodyPr/>
                    <a:lstStyle/>
                    <a:p>
                      <a:pPr algn="l" fontAlgn="b"/>
                      <a:r>
                        <a:rPr lang="en-US" sz="900" b="1" i="0" u="none" strike="noStrike" dirty="0" smtClean="0">
                          <a:solidFill>
                            <a:srgbClr val="000000"/>
                          </a:solidFill>
                          <a:latin typeface="Calibri"/>
                        </a:rPr>
                        <a:t>  Western </a:t>
                      </a:r>
                      <a:r>
                        <a:rPr lang="en-US" sz="900" b="1" i="0" u="none" strike="noStrike" dirty="0">
                          <a:solidFill>
                            <a:srgbClr val="000000"/>
                          </a:solidFill>
                          <a:latin typeface="Calibri"/>
                        </a:rPr>
                        <a:t>Balkans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Prosecutor </a:t>
                      </a:r>
                      <a:r>
                        <a:rPr lang="en-US" sz="900" b="1" i="0" u="none" strike="noStrike" dirty="0">
                          <a:solidFill>
                            <a:srgbClr val="000000"/>
                          </a:solidFill>
                          <a:latin typeface="Calibri"/>
                        </a:rPr>
                        <a:t>Network </a:t>
                      </a:r>
                      <a:endParaRPr lang="en-US" sz="900" b="1" i="0" u="none" strike="noStrike" dirty="0" smtClean="0">
                        <a:solidFill>
                          <a:srgbClr val="000000"/>
                        </a:solidFill>
                        <a:latin typeface="Calibri"/>
                      </a:endParaRPr>
                    </a:p>
                    <a:p>
                      <a:pPr algn="l" fontAlgn="b"/>
                      <a:r>
                        <a:rPr lang="en-US" sz="900" b="1" i="0" u="none" strike="noStrike" dirty="0" smtClean="0">
                          <a:solidFill>
                            <a:srgbClr val="000000"/>
                          </a:solidFill>
                          <a:latin typeface="Calibri"/>
                        </a:rPr>
                        <a:t>  (</a:t>
                      </a:r>
                      <a:r>
                        <a:rPr lang="en-US" sz="900" b="1" i="0" u="none" strike="noStrike" dirty="0">
                          <a:solidFill>
                            <a:srgbClr val="000000"/>
                          </a:solidFill>
                          <a:latin typeface="Calibri"/>
                        </a:rPr>
                        <a:t>PROSECO</a:t>
                      </a:r>
                      <a:r>
                        <a:rPr lang="en-US" sz="900" b="1" i="0" u="none" strike="noStrike" dirty="0" smtClean="0">
                          <a:solidFill>
                            <a:srgbClr val="000000"/>
                          </a:solidFill>
                          <a:latin typeface="Calibri"/>
                        </a:rPr>
                        <a:t>)</a:t>
                      </a:r>
                    </a:p>
                    <a:p>
                      <a:pPr algn="l" fontAlgn="b"/>
                      <a:r>
                        <a:rPr lang="en-US" sz="900" b="1" i="0" u="none" strike="noStrike" dirty="0" smtClean="0">
                          <a:solidFill>
                            <a:srgbClr val="000000"/>
                          </a:solidFill>
                          <a:latin typeface="Calibri"/>
                        </a:rPr>
                        <a:t>- No headquarters</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6358" name="TextBox 5"/>
          <p:cNvSpPr txBox="1">
            <a:spLocks noChangeArrowheads="1"/>
          </p:cNvSpPr>
          <p:nvPr/>
        </p:nvSpPr>
        <p:spPr bwMode="auto">
          <a:xfrm>
            <a:off x="8001000" y="214313"/>
            <a:ext cx="790575" cy="276225"/>
          </a:xfrm>
          <a:prstGeom prst="rect">
            <a:avLst/>
          </a:prstGeom>
          <a:noFill/>
          <a:ln w="9525">
            <a:noFill/>
            <a:miter lim="800000"/>
            <a:headEnd/>
            <a:tailEnd/>
          </a:ln>
        </p:spPr>
        <p:txBody>
          <a:bodyPr>
            <a:spAutoFit/>
          </a:bodyPr>
          <a:lstStyle/>
          <a:p>
            <a:r>
              <a:rPr lang="en-US" sz="1200" b="1">
                <a:latin typeface="Calibri" pitchFamily="34" charset="0"/>
              </a:rPr>
              <a:t>Annex I</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Content Placeholder 2"/>
          <p:cNvSpPr>
            <a:spLocks noGrp="1"/>
          </p:cNvSpPr>
          <p:nvPr>
            <p:ph idx="1"/>
          </p:nvPr>
        </p:nvSpPr>
        <p:spPr>
          <a:xfrm>
            <a:off x="0" y="228600"/>
            <a:ext cx="9144000" cy="6400800"/>
          </a:xfrm>
        </p:spPr>
        <p:txBody>
          <a:bodyPr/>
          <a:lstStyle/>
          <a:p>
            <a:pPr algn="ctr" eaLnBrk="1" hangingPunct="1">
              <a:buFont typeface="Arial" charset="0"/>
              <a:buNone/>
            </a:pPr>
            <a:r>
              <a:rPr lang="en-GB" sz="2000" b="1" u="sng" smtClean="0">
                <a:solidFill>
                  <a:schemeClr val="tx2"/>
                </a:solidFill>
              </a:rPr>
              <a:t>Taskforces and Initiatives in SEE</a:t>
            </a:r>
            <a:r>
              <a:rPr lang="en-GB" sz="2000" b="1" u="sng" smtClean="0"/>
              <a:t>                                       </a:t>
            </a:r>
          </a:p>
        </p:txBody>
      </p:sp>
      <p:graphicFrame>
        <p:nvGraphicFramePr>
          <p:cNvPr id="4" name="Table 3"/>
          <p:cNvGraphicFramePr>
            <a:graphicFrameLocks noGrp="1"/>
          </p:cNvGraphicFramePr>
          <p:nvPr/>
        </p:nvGraphicFramePr>
        <p:xfrm>
          <a:off x="142875" y="857250"/>
          <a:ext cx="8858250" cy="609600"/>
        </p:xfrm>
        <a:graphic>
          <a:graphicData uri="http://schemas.openxmlformats.org/drawingml/2006/table">
            <a:tbl>
              <a:tblPr/>
              <a:tblGrid>
                <a:gridCol w="642942"/>
                <a:gridCol w="1143008"/>
                <a:gridCol w="500066"/>
                <a:gridCol w="714380"/>
                <a:gridCol w="500066"/>
                <a:gridCol w="500066"/>
                <a:gridCol w="428628"/>
                <a:gridCol w="500066"/>
                <a:gridCol w="642942"/>
                <a:gridCol w="642942"/>
                <a:gridCol w="500066"/>
                <a:gridCol w="785818"/>
                <a:gridCol w="357191"/>
                <a:gridCol w="500066"/>
                <a:gridCol w="500034"/>
              </a:tblGrid>
              <a:tr h="500066">
                <a:tc>
                  <a:txBody>
                    <a:bodyPr/>
                    <a:lstStyle/>
                    <a:p>
                      <a:pPr algn="l" fontAlgn="b"/>
                      <a:r>
                        <a:rPr lang="en-US" sz="7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         Country              </a:t>
                      </a:r>
                      <a:r>
                        <a:rPr lang="en-US" sz="1000" b="0" i="0" u="none" strike="noStrike" dirty="0">
                          <a:solidFill>
                            <a:srgbClr val="000000"/>
                          </a:solidFill>
                          <a:latin typeface="Calibri"/>
                        </a:rPr>
                        <a:t/>
                      </a:r>
                      <a:br>
                        <a:rPr lang="en-US" sz="1000" b="0" i="0" u="none" strike="noStrike" dirty="0">
                          <a:solidFill>
                            <a:srgbClr val="000000"/>
                          </a:solidFill>
                          <a:latin typeface="Calibri"/>
                        </a:rPr>
                      </a:br>
                      <a:r>
                        <a:rPr lang="en-US" sz="1000" b="0" i="0" u="none" strike="noStrike" dirty="0">
                          <a:solidFill>
                            <a:srgbClr val="000000"/>
                          </a:solidFill>
                          <a:latin typeface="Calibri"/>
                        </a:rPr>
                        <a:t/>
                      </a:r>
                      <a:br>
                        <a:rPr lang="en-US" sz="1000" b="0" i="0" u="none" strike="noStrike" dirty="0">
                          <a:solidFill>
                            <a:srgbClr val="000000"/>
                          </a:solidFill>
                          <a:latin typeface="Calibri"/>
                        </a:rPr>
                      </a:br>
                      <a:r>
                        <a:rPr lang="en-US" sz="1000" b="0" i="0" u="none" strike="noStrike" dirty="0">
                          <a:solidFill>
                            <a:srgbClr val="000000"/>
                          </a:solidFill>
                          <a:latin typeface="Calibri"/>
                        </a:rPr>
                        <a:t>Regional </a:t>
                      </a:r>
                      <a:r>
                        <a:rPr lang="en-US" sz="1000" b="0" i="0" u="none" strike="noStrike" dirty="0" smtClean="0">
                          <a:solidFill>
                            <a:srgbClr val="000000"/>
                          </a:solidFill>
                          <a:latin typeface="Calibri"/>
                        </a:rPr>
                        <a:t>Initiative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EECE1"/>
                    </a:solidFill>
                  </a:tcPr>
                </a:tc>
                <a:tc>
                  <a:txBody>
                    <a:bodyPr/>
                    <a:lstStyle/>
                    <a:p>
                      <a:pPr algn="ctr" fontAlgn="ctr"/>
                      <a:r>
                        <a:rPr lang="en-US" sz="1000" b="0" i="0" u="none" strike="noStrike" dirty="0">
                          <a:solidFill>
                            <a:srgbClr val="000000"/>
                          </a:solidFill>
                          <a:latin typeface="Calibri"/>
                        </a:rPr>
                        <a:t>Albania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Bosnia and Herzegovina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Bulgaria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Croatia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Greece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smtClean="0">
                          <a:solidFill>
                            <a:srgbClr val="000000"/>
                          </a:solidFill>
                          <a:latin typeface="Calibri"/>
                        </a:rPr>
                        <a:t>Republic of Moldova</a:t>
                      </a:r>
                      <a:endParaRPr lang="en-US" sz="10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err="1" smtClean="0">
                          <a:solidFill>
                            <a:srgbClr val="000000"/>
                          </a:solidFill>
                          <a:latin typeface="Calibri"/>
                        </a:rPr>
                        <a:t>Montene</a:t>
                      </a:r>
                      <a:r>
                        <a:rPr lang="en-US" sz="1000" b="0" i="0" u="none" strike="noStrike" dirty="0" smtClean="0">
                          <a:solidFill>
                            <a:srgbClr val="000000"/>
                          </a:solidFill>
                          <a:latin typeface="Calibri"/>
                        </a:rPr>
                        <a:t>-</a:t>
                      </a:r>
                    </a:p>
                    <a:p>
                      <a:pPr algn="ctr" fontAlgn="ctr"/>
                      <a:r>
                        <a:rPr lang="en-US" sz="1000" b="0" i="0" u="none" strike="noStrike" dirty="0" err="1" smtClean="0">
                          <a:solidFill>
                            <a:srgbClr val="000000"/>
                          </a:solidFill>
                          <a:latin typeface="Calibri"/>
                        </a:rPr>
                        <a:t>gro</a:t>
                      </a:r>
                      <a:endParaRPr lang="en-US" sz="10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Romania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Serbia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The Former </a:t>
                      </a:r>
                      <a:br>
                        <a:rPr lang="en-US" sz="1000" b="0" i="0" u="none" strike="noStrike" dirty="0">
                          <a:solidFill>
                            <a:srgbClr val="000000"/>
                          </a:solidFill>
                          <a:latin typeface="Calibri"/>
                        </a:rPr>
                      </a:br>
                      <a:r>
                        <a:rPr lang="en-US" sz="1000" b="0" i="0" u="none" strike="noStrike" dirty="0">
                          <a:solidFill>
                            <a:srgbClr val="000000"/>
                          </a:solidFill>
                          <a:latin typeface="Calibri"/>
                        </a:rPr>
                        <a:t>Yugoslav Republic of Macedonia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Turkey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UNMIK/</a:t>
                      </a:r>
                      <a:br>
                        <a:rPr lang="en-US" sz="1000" b="0" i="0" u="none" strike="noStrike" dirty="0">
                          <a:solidFill>
                            <a:srgbClr val="000000"/>
                          </a:solidFill>
                          <a:latin typeface="Calibri"/>
                        </a:rPr>
                      </a:br>
                      <a:r>
                        <a:rPr lang="en-US" sz="1000" b="0" i="0" u="none" strike="noStrike" dirty="0">
                          <a:solidFill>
                            <a:srgbClr val="000000"/>
                          </a:solidFill>
                          <a:latin typeface="Calibri"/>
                        </a:rPr>
                        <a:t>Kosovo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1000" b="0" i="0" u="none" strike="noStrike" dirty="0">
                          <a:solidFill>
                            <a:srgbClr val="000000"/>
                          </a:solidFill>
                          <a:latin typeface="Calibri"/>
                        </a:rPr>
                        <a:t>Others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5" name="Table 4"/>
          <p:cNvGraphicFramePr>
            <a:graphicFrameLocks noGrp="1"/>
          </p:cNvGraphicFramePr>
          <p:nvPr/>
        </p:nvGraphicFramePr>
        <p:xfrm>
          <a:off x="142844" y="1500174"/>
          <a:ext cx="8858281" cy="5046460"/>
        </p:xfrm>
        <a:graphic>
          <a:graphicData uri="http://schemas.openxmlformats.org/drawingml/2006/table">
            <a:tbl>
              <a:tblPr/>
              <a:tblGrid>
                <a:gridCol w="622331"/>
                <a:gridCol w="1140939"/>
                <a:gridCol w="536475"/>
                <a:gridCol w="703063"/>
                <a:gridCol w="525492"/>
                <a:gridCol w="474962"/>
                <a:gridCol w="425879"/>
                <a:gridCol w="511054"/>
                <a:gridCol w="614999"/>
                <a:gridCol w="659912"/>
                <a:gridCol w="466141"/>
                <a:gridCol w="814221"/>
                <a:gridCol w="386902"/>
                <a:gridCol w="459177"/>
                <a:gridCol w="516734"/>
              </a:tblGrid>
              <a:tr h="695592">
                <a:tc rowSpan="6">
                  <a:txBody>
                    <a:bodyPr/>
                    <a:lstStyle/>
                    <a:p>
                      <a:pPr algn="ctr" fontAlgn="ctr"/>
                      <a:r>
                        <a:rPr lang="en-US" sz="2400" b="1" i="0" u="none" strike="noStrike" dirty="0">
                          <a:solidFill>
                            <a:srgbClr val="000000"/>
                          </a:solidFill>
                          <a:latin typeface="Calibri"/>
                        </a:rPr>
                        <a:t>Security </a:t>
                      </a:r>
                      <a:r>
                        <a:rPr lang="en-US" sz="2400" b="1" i="0" u="none" strike="noStrike" dirty="0" smtClean="0">
                          <a:solidFill>
                            <a:srgbClr val="000000"/>
                          </a:solidFill>
                          <a:latin typeface="Calibri"/>
                        </a:rPr>
                        <a:t>Cooperation</a:t>
                      </a:r>
                      <a:endParaRPr lang="en-US" sz="2400" b="1" i="0" u="none" strike="noStrike" dirty="0">
                        <a:solidFill>
                          <a:srgbClr val="000000"/>
                        </a:solidFill>
                        <a:latin typeface="Calibri"/>
                      </a:endParaRP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050" b="1" i="0" u="none" strike="noStrike" dirty="0" smtClean="0">
                          <a:solidFill>
                            <a:srgbClr val="000000"/>
                          </a:solidFill>
                          <a:latin typeface="Calibri"/>
                        </a:rPr>
                        <a:t>  Centre </a:t>
                      </a:r>
                      <a:r>
                        <a:rPr lang="en-US" sz="1050" b="1" i="0" u="none" strike="noStrike" dirty="0">
                          <a:solidFill>
                            <a:srgbClr val="000000"/>
                          </a:solidFill>
                          <a:latin typeface="Calibri"/>
                        </a:rPr>
                        <a:t>for Security </a:t>
                      </a:r>
                      <a:endParaRPr lang="en-US" sz="1050" b="1" i="0" u="none" strike="noStrike" dirty="0" smtClean="0">
                        <a:solidFill>
                          <a:srgbClr val="000000"/>
                        </a:solidFill>
                        <a:latin typeface="Calibri"/>
                      </a:endParaRPr>
                    </a:p>
                    <a:p>
                      <a:pPr algn="l" fontAlgn="b"/>
                      <a:r>
                        <a:rPr lang="en-US" sz="1050" b="1" i="0" u="none" strike="noStrike" dirty="0" smtClean="0">
                          <a:solidFill>
                            <a:srgbClr val="000000"/>
                          </a:solidFill>
                          <a:latin typeface="Calibri"/>
                        </a:rPr>
                        <a:t>  Cooperation </a:t>
                      </a:r>
                    </a:p>
                    <a:p>
                      <a:pPr algn="l" fontAlgn="b"/>
                      <a:r>
                        <a:rPr lang="en-US" sz="1050" b="1" i="0" u="none" strike="noStrike" dirty="0" smtClean="0">
                          <a:solidFill>
                            <a:srgbClr val="000000"/>
                          </a:solidFill>
                          <a:latin typeface="Calibri"/>
                        </a:rPr>
                        <a:t>  (RACVIAC)</a:t>
                      </a:r>
                    </a:p>
                    <a:p>
                      <a:pPr algn="l" fontAlgn="b">
                        <a:buFontTx/>
                        <a:buChar char="-"/>
                      </a:pPr>
                      <a:r>
                        <a:rPr lang="en-US" sz="1050" b="1" i="0" u="none" strike="noStrike" dirty="0" smtClean="0">
                          <a:solidFill>
                            <a:srgbClr val="000000"/>
                          </a:solidFill>
                          <a:latin typeface="Calibri"/>
                        </a:rPr>
                        <a:t>Zagreb</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9490">
                <a:tc vMerge="1">
                  <a:txBody>
                    <a:bodyPr/>
                    <a:lstStyle/>
                    <a:p>
                      <a:endParaRPr lang="en-US"/>
                    </a:p>
                  </a:txBody>
                  <a:tcPr/>
                </a:tc>
                <a:tc>
                  <a:txBody>
                    <a:bodyPr/>
                    <a:lstStyle/>
                    <a:p>
                      <a:pPr algn="l" fontAlgn="b"/>
                      <a:r>
                        <a:rPr lang="en-US" sz="1050" b="1" i="0" u="none" strike="noStrike" dirty="0" smtClean="0">
                          <a:solidFill>
                            <a:srgbClr val="000000"/>
                          </a:solidFill>
                          <a:latin typeface="Calibri"/>
                        </a:rPr>
                        <a:t>  Disaster </a:t>
                      </a:r>
                    </a:p>
                    <a:p>
                      <a:pPr algn="l" fontAlgn="b"/>
                      <a:r>
                        <a:rPr lang="en-US" sz="1050" b="1" i="0" u="none" strike="noStrike" dirty="0" smtClean="0">
                          <a:solidFill>
                            <a:srgbClr val="000000"/>
                          </a:solidFill>
                          <a:latin typeface="Calibri"/>
                        </a:rPr>
                        <a:t>  Preparedness and</a:t>
                      </a:r>
                    </a:p>
                    <a:p>
                      <a:pPr algn="l" fontAlgn="b"/>
                      <a:r>
                        <a:rPr lang="en-US" sz="1050" b="1" i="0" u="none" strike="noStrike" dirty="0" smtClean="0">
                          <a:solidFill>
                            <a:srgbClr val="000000"/>
                          </a:solidFill>
                          <a:latin typeface="Calibri"/>
                        </a:rPr>
                        <a:t>  Prevention </a:t>
                      </a:r>
                    </a:p>
                    <a:p>
                      <a:pPr algn="l" fontAlgn="b"/>
                      <a:r>
                        <a:rPr lang="en-US" sz="1050" b="1" i="0" u="none" strike="noStrike" dirty="0" smtClean="0">
                          <a:solidFill>
                            <a:srgbClr val="000000"/>
                          </a:solidFill>
                          <a:latin typeface="Calibri"/>
                        </a:rPr>
                        <a:t>  Initiative </a:t>
                      </a:r>
                      <a:r>
                        <a:rPr lang="en-US" sz="1050" b="1" i="0" u="none" strike="noStrike" dirty="0">
                          <a:solidFill>
                            <a:srgbClr val="000000"/>
                          </a:solidFill>
                          <a:latin typeface="Calibri"/>
                        </a:rPr>
                        <a:t>(DPPI </a:t>
                      </a:r>
                      <a:r>
                        <a:rPr lang="en-US" sz="1050" b="1" i="0" u="none" strike="noStrike" dirty="0" smtClean="0">
                          <a:solidFill>
                            <a:srgbClr val="000000"/>
                          </a:solidFill>
                          <a:latin typeface="Calibri"/>
                        </a:rPr>
                        <a:t>SEE)</a:t>
                      </a:r>
                    </a:p>
                    <a:p>
                      <a:pPr algn="l" fontAlgn="b"/>
                      <a:r>
                        <a:rPr lang="en-US" sz="1050" b="1" i="0" u="none" strike="noStrike" dirty="0" smtClean="0">
                          <a:solidFill>
                            <a:srgbClr val="000000"/>
                          </a:solidFill>
                          <a:latin typeface="Calibri"/>
                        </a:rPr>
                        <a:t>- Sarajevo</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smtClean="0">
                          <a:solidFill>
                            <a:srgbClr val="000000"/>
                          </a:solidFill>
                          <a:latin typeface="Calibri"/>
                        </a:rPr>
                        <a:t>Slovenia</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17286">
                <a:tc vMerge="1">
                  <a:txBody>
                    <a:bodyPr/>
                    <a:lstStyle/>
                    <a:p>
                      <a:endParaRPr lang="en-US"/>
                    </a:p>
                  </a:txBody>
                  <a:tcPr/>
                </a:tc>
                <a:tc>
                  <a:txBody>
                    <a:bodyPr/>
                    <a:lstStyle/>
                    <a:p>
                      <a:pPr algn="l" fontAlgn="b"/>
                      <a:r>
                        <a:rPr lang="en-US" sz="1050" b="1" i="0" u="none" strike="noStrike" dirty="0" smtClean="0">
                          <a:solidFill>
                            <a:srgbClr val="000000"/>
                          </a:solidFill>
                          <a:latin typeface="Calibri"/>
                        </a:rPr>
                        <a:t>  South </a:t>
                      </a:r>
                      <a:r>
                        <a:rPr lang="en-US" sz="1050" b="1" i="0" u="none" strike="noStrike" dirty="0">
                          <a:solidFill>
                            <a:srgbClr val="000000"/>
                          </a:solidFill>
                          <a:latin typeface="Calibri"/>
                        </a:rPr>
                        <a:t>Eastern </a:t>
                      </a:r>
                      <a:r>
                        <a:rPr lang="en-US" sz="1050" b="1" i="0" u="none" strike="noStrike" dirty="0" smtClean="0">
                          <a:solidFill>
                            <a:srgbClr val="000000"/>
                          </a:solidFill>
                          <a:latin typeface="Calibri"/>
                        </a:rPr>
                        <a:t>and</a:t>
                      </a:r>
                    </a:p>
                    <a:p>
                      <a:pPr algn="l" fontAlgn="b"/>
                      <a:r>
                        <a:rPr lang="en-US" sz="1050" b="1" i="0" u="none" strike="noStrike" dirty="0" smtClean="0">
                          <a:solidFill>
                            <a:srgbClr val="000000"/>
                          </a:solidFill>
                          <a:latin typeface="Calibri"/>
                        </a:rPr>
                        <a:t>  </a:t>
                      </a:r>
                      <a:r>
                        <a:rPr lang="en-US" sz="1050" b="1" i="0" u="none" strike="noStrike" dirty="0">
                          <a:solidFill>
                            <a:srgbClr val="000000"/>
                          </a:solidFill>
                          <a:latin typeface="Calibri"/>
                        </a:rPr>
                        <a:t>Eastern </a:t>
                      </a:r>
                      <a:r>
                        <a:rPr lang="en-US" sz="1050" b="1" i="0" u="none" strike="noStrike" dirty="0" smtClean="0">
                          <a:solidFill>
                            <a:srgbClr val="000000"/>
                          </a:solidFill>
                          <a:latin typeface="Calibri"/>
                        </a:rPr>
                        <a:t>Europe</a:t>
                      </a:r>
                    </a:p>
                    <a:p>
                      <a:pPr algn="l" fontAlgn="b"/>
                      <a:r>
                        <a:rPr lang="en-US" sz="1050" b="1" i="0" u="none" strike="noStrike" dirty="0" smtClean="0">
                          <a:solidFill>
                            <a:srgbClr val="000000"/>
                          </a:solidFill>
                          <a:latin typeface="Calibri"/>
                        </a:rPr>
                        <a:t>  </a:t>
                      </a:r>
                      <a:r>
                        <a:rPr lang="en-US" sz="1050" b="1" i="0" u="none" strike="noStrike" dirty="0">
                          <a:solidFill>
                            <a:srgbClr val="000000"/>
                          </a:solidFill>
                          <a:latin typeface="Calibri"/>
                        </a:rPr>
                        <a:t>Clearinghouse for </a:t>
                      </a:r>
                      <a:endParaRPr lang="en-US" sz="1050" b="1" i="0" u="none" strike="noStrike" dirty="0" smtClean="0">
                        <a:solidFill>
                          <a:srgbClr val="000000"/>
                        </a:solidFill>
                        <a:latin typeface="Calibri"/>
                      </a:endParaRPr>
                    </a:p>
                    <a:p>
                      <a:pPr algn="l" fontAlgn="b"/>
                      <a:r>
                        <a:rPr lang="en-US" sz="1050" b="1" i="0" u="none" strike="noStrike" dirty="0" smtClean="0">
                          <a:solidFill>
                            <a:srgbClr val="000000"/>
                          </a:solidFill>
                          <a:latin typeface="Calibri"/>
                        </a:rPr>
                        <a:t>  the </a:t>
                      </a:r>
                      <a:r>
                        <a:rPr lang="en-US" sz="1050" b="1" i="0" u="none" strike="noStrike" dirty="0">
                          <a:solidFill>
                            <a:srgbClr val="000000"/>
                          </a:solidFill>
                          <a:latin typeface="Calibri"/>
                        </a:rPr>
                        <a:t>Control of Small </a:t>
                      </a:r>
                      <a:endParaRPr lang="en-US" sz="1050" b="1" i="0" u="none" strike="noStrike" dirty="0" smtClean="0">
                        <a:solidFill>
                          <a:srgbClr val="000000"/>
                        </a:solidFill>
                        <a:latin typeface="Calibri"/>
                      </a:endParaRPr>
                    </a:p>
                    <a:p>
                      <a:pPr algn="l" fontAlgn="b"/>
                      <a:r>
                        <a:rPr lang="en-US" sz="1050" b="1" i="0" u="none" strike="noStrike" dirty="0" smtClean="0">
                          <a:solidFill>
                            <a:srgbClr val="000000"/>
                          </a:solidFill>
                          <a:latin typeface="Calibri"/>
                        </a:rPr>
                        <a:t>  Arms </a:t>
                      </a:r>
                      <a:r>
                        <a:rPr lang="en-US" sz="1050" b="1" i="0" u="none" strike="noStrike" dirty="0">
                          <a:solidFill>
                            <a:srgbClr val="000000"/>
                          </a:solidFill>
                          <a:latin typeface="Calibri"/>
                        </a:rPr>
                        <a:t>and Light </a:t>
                      </a:r>
                      <a:endParaRPr lang="en-US" sz="1050" b="1" i="0" u="none" strike="noStrike" dirty="0" smtClean="0">
                        <a:solidFill>
                          <a:srgbClr val="000000"/>
                        </a:solidFill>
                        <a:latin typeface="Calibri"/>
                      </a:endParaRPr>
                    </a:p>
                    <a:p>
                      <a:pPr algn="l" fontAlgn="b"/>
                      <a:r>
                        <a:rPr lang="en-US" sz="1050" b="1" i="0" u="none" strike="noStrike" dirty="0" smtClean="0">
                          <a:solidFill>
                            <a:srgbClr val="000000"/>
                          </a:solidFill>
                          <a:latin typeface="Calibri"/>
                        </a:rPr>
                        <a:t>  Weapons </a:t>
                      </a:r>
                      <a:r>
                        <a:rPr lang="en-US" sz="1050" b="1" i="0" u="none" strike="noStrike" dirty="0">
                          <a:solidFill>
                            <a:srgbClr val="000000"/>
                          </a:solidFill>
                          <a:latin typeface="Calibri"/>
                        </a:rPr>
                        <a:t>(</a:t>
                      </a:r>
                      <a:r>
                        <a:rPr lang="en-US" sz="1050" b="1" i="0" u="none" strike="noStrike" dirty="0" smtClean="0">
                          <a:solidFill>
                            <a:srgbClr val="000000"/>
                          </a:solidFill>
                          <a:latin typeface="Calibri"/>
                        </a:rPr>
                        <a:t>SEESAC)</a:t>
                      </a:r>
                    </a:p>
                    <a:p>
                      <a:pPr algn="l" fontAlgn="b"/>
                      <a:r>
                        <a:rPr lang="en-US" sz="1050" b="1" i="0" u="none" strike="noStrike" dirty="0" smtClean="0">
                          <a:solidFill>
                            <a:srgbClr val="000000"/>
                          </a:solidFill>
                          <a:latin typeface="Calibri"/>
                        </a:rPr>
                        <a:t>- Belgrade</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a:solidFill>
                            <a:srgbClr val="000000"/>
                          </a:solidFill>
                          <a:latin typeface="Calibri"/>
                        </a:rPr>
                        <a:t>RCC, UNDP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8702">
                <a:tc vMerge="1">
                  <a:txBody>
                    <a:bodyPr/>
                    <a:lstStyle/>
                    <a:p>
                      <a:endParaRPr lang="en-US"/>
                    </a:p>
                  </a:txBody>
                  <a:tcPr/>
                </a:tc>
                <a:tc>
                  <a:txBody>
                    <a:bodyPr/>
                    <a:lstStyle/>
                    <a:p>
                      <a:pPr algn="l" fontAlgn="b"/>
                      <a:r>
                        <a:rPr lang="en-US" sz="1050" b="1" i="0" u="none" strike="noStrike" dirty="0" smtClean="0">
                          <a:solidFill>
                            <a:srgbClr val="000000"/>
                          </a:solidFill>
                          <a:latin typeface="Calibri"/>
                        </a:rPr>
                        <a:t>  South </a:t>
                      </a:r>
                      <a:r>
                        <a:rPr lang="en-US" sz="1050" b="1" i="0" u="none" strike="noStrike" dirty="0">
                          <a:solidFill>
                            <a:srgbClr val="000000"/>
                          </a:solidFill>
                          <a:latin typeface="Calibri"/>
                        </a:rPr>
                        <a:t>East Europe </a:t>
                      </a:r>
                      <a:endParaRPr lang="en-US" sz="1050" b="1" i="0" u="none" strike="noStrike" dirty="0" smtClean="0">
                        <a:solidFill>
                          <a:srgbClr val="000000"/>
                        </a:solidFill>
                        <a:latin typeface="Calibri"/>
                      </a:endParaRPr>
                    </a:p>
                    <a:p>
                      <a:pPr algn="l" fontAlgn="b"/>
                      <a:r>
                        <a:rPr lang="en-US" sz="1050" b="1" i="0" u="none" strike="noStrike" dirty="0" smtClean="0">
                          <a:solidFill>
                            <a:srgbClr val="000000"/>
                          </a:solidFill>
                          <a:latin typeface="Calibri"/>
                        </a:rPr>
                        <a:t>  Defense </a:t>
                      </a:r>
                      <a:r>
                        <a:rPr lang="en-US" sz="1050" b="1" i="0" u="none" strike="noStrike" dirty="0">
                          <a:solidFill>
                            <a:srgbClr val="000000"/>
                          </a:solidFill>
                          <a:latin typeface="Calibri"/>
                        </a:rPr>
                        <a:t>Ministerial </a:t>
                      </a:r>
                      <a:endParaRPr lang="en-US" sz="1050" b="1" i="0" u="none" strike="noStrike" dirty="0" smtClean="0">
                        <a:solidFill>
                          <a:srgbClr val="000000"/>
                        </a:solidFill>
                        <a:latin typeface="Calibri"/>
                      </a:endParaRPr>
                    </a:p>
                    <a:p>
                      <a:pPr algn="l" fontAlgn="b"/>
                      <a:r>
                        <a:rPr lang="en-US" sz="1050" b="1" i="0" u="none" strike="noStrike" dirty="0" smtClean="0">
                          <a:solidFill>
                            <a:srgbClr val="000000"/>
                          </a:solidFill>
                          <a:latin typeface="Calibri"/>
                        </a:rPr>
                        <a:t>  (SEDM)</a:t>
                      </a:r>
                    </a:p>
                    <a:p>
                      <a:pPr algn="l" fontAlgn="b"/>
                      <a:r>
                        <a:rPr lang="en-US" sz="1050" b="1" i="0" u="none" strike="noStrike" dirty="0" smtClean="0">
                          <a:solidFill>
                            <a:srgbClr val="000000"/>
                          </a:solidFill>
                          <a:latin typeface="Calibri"/>
                        </a:rPr>
                        <a:t>- Rotating</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Observer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a:solidFill>
                            <a:srgbClr val="000000"/>
                          </a:solidFill>
                          <a:latin typeface="Calibri"/>
                        </a:rPr>
                        <a:t>Italy, Ukraine, </a:t>
                      </a:r>
                      <a:r>
                        <a:rPr lang="en-US" sz="1050" b="1" i="0" u="none" strike="noStrike" dirty="0" err="1" smtClean="0">
                          <a:solidFill>
                            <a:srgbClr val="000000"/>
                          </a:solidFill>
                          <a:latin typeface="Calibri"/>
                        </a:rPr>
                        <a:t>Slovenia,USA</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0388">
                <a:tc vMerge="1">
                  <a:txBody>
                    <a:bodyPr/>
                    <a:lstStyle/>
                    <a:p>
                      <a:endParaRPr lang="en-US"/>
                    </a:p>
                  </a:txBody>
                  <a:tcPr/>
                </a:tc>
                <a:tc>
                  <a:txBody>
                    <a:bodyPr/>
                    <a:lstStyle/>
                    <a:p>
                      <a:pPr algn="l" fontAlgn="b"/>
                      <a:r>
                        <a:rPr lang="en-US" sz="1050" b="1" i="0" u="none" strike="noStrike" dirty="0" smtClean="0">
                          <a:solidFill>
                            <a:srgbClr val="000000"/>
                          </a:solidFill>
                          <a:latin typeface="Calibri"/>
                        </a:rPr>
                        <a:t>  The </a:t>
                      </a:r>
                      <a:r>
                        <a:rPr lang="en-US" sz="1050" b="1" i="0" u="none" strike="noStrike" dirty="0">
                          <a:solidFill>
                            <a:srgbClr val="000000"/>
                          </a:solidFill>
                          <a:latin typeface="Calibri"/>
                        </a:rPr>
                        <a:t>United </a:t>
                      </a:r>
                      <a:r>
                        <a:rPr lang="en-US" sz="1050" b="1" i="0" u="none" strike="noStrike" dirty="0" smtClean="0">
                          <a:solidFill>
                            <a:srgbClr val="000000"/>
                          </a:solidFill>
                          <a:latin typeface="Calibri"/>
                        </a:rPr>
                        <a:t>States-</a:t>
                      </a:r>
                    </a:p>
                    <a:p>
                      <a:pPr algn="l" fontAlgn="b"/>
                      <a:r>
                        <a:rPr lang="en-US" sz="1050" b="1" i="0" u="none" strike="noStrike" dirty="0" smtClean="0">
                          <a:solidFill>
                            <a:srgbClr val="000000"/>
                          </a:solidFill>
                          <a:latin typeface="Calibri"/>
                        </a:rPr>
                        <a:t>  Adriatic Charter</a:t>
                      </a:r>
                    </a:p>
                    <a:p>
                      <a:pPr algn="l" fontAlgn="b"/>
                      <a:r>
                        <a:rPr lang="en-US" sz="1050" b="1" i="0" u="none" strike="noStrike" dirty="0" smtClean="0">
                          <a:solidFill>
                            <a:srgbClr val="000000"/>
                          </a:solidFill>
                          <a:latin typeface="Calibri"/>
                        </a:rPr>
                        <a:t>- No headquarters</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a:solidFill>
                            <a:srgbClr val="000000"/>
                          </a:solidFill>
                          <a:latin typeface="Calibri"/>
                        </a:rPr>
                        <a:t>USA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4888">
                <a:tc vMerge="1">
                  <a:txBody>
                    <a:bodyPr/>
                    <a:lstStyle/>
                    <a:p>
                      <a:endParaRPr lang="en-US"/>
                    </a:p>
                  </a:txBody>
                  <a:tcPr/>
                </a:tc>
                <a:tc>
                  <a:txBody>
                    <a:bodyPr/>
                    <a:lstStyle/>
                    <a:p>
                      <a:pPr algn="l" fontAlgn="b"/>
                      <a:r>
                        <a:rPr lang="en-US" sz="1050" b="1" i="0" u="none" strike="noStrike" dirty="0" smtClean="0">
                          <a:solidFill>
                            <a:srgbClr val="000000"/>
                          </a:solidFill>
                          <a:latin typeface="Calibri"/>
                        </a:rPr>
                        <a:t>  South </a:t>
                      </a:r>
                      <a:r>
                        <a:rPr lang="en-US" sz="1050" b="1" i="0" u="none" strike="noStrike" dirty="0">
                          <a:solidFill>
                            <a:srgbClr val="000000"/>
                          </a:solidFill>
                          <a:latin typeface="Calibri"/>
                        </a:rPr>
                        <a:t>Eastern </a:t>
                      </a:r>
                      <a:endParaRPr lang="en-US" sz="1050" b="1" i="0" u="none" strike="noStrike" dirty="0" smtClean="0">
                        <a:solidFill>
                          <a:srgbClr val="000000"/>
                        </a:solidFill>
                        <a:latin typeface="Calibri"/>
                      </a:endParaRPr>
                    </a:p>
                    <a:p>
                      <a:pPr algn="l" fontAlgn="b"/>
                      <a:r>
                        <a:rPr lang="en-US" sz="1050" b="1" i="0" u="none" strike="noStrike" dirty="0" smtClean="0">
                          <a:solidFill>
                            <a:srgbClr val="000000"/>
                          </a:solidFill>
                          <a:latin typeface="Calibri"/>
                        </a:rPr>
                        <a:t>  Europe </a:t>
                      </a:r>
                    </a:p>
                    <a:p>
                      <a:pPr algn="l" fontAlgn="b"/>
                      <a:r>
                        <a:rPr lang="en-US" sz="1050" b="1" i="0" u="none" strike="noStrike" dirty="0" smtClean="0">
                          <a:solidFill>
                            <a:srgbClr val="000000"/>
                          </a:solidFill>
                          <a:latin typeface="Calibri"/>
                        </a:rPr>
                        <a:t>  Clearinghouse </a:t>
                      </a:r>
                    </a:p>
                    <a:p>
                      <a:pPr algn="l" fontAlgn="b"/>
                      <a:r>
                        <a:rPr lang="en-US" sz="1050" b="1" i="0" u="none" strike="noStrike" dirty="0" smtClean="0">
                          <a:solidFill>
                            <a:srgbClr val="000000"/>
                          </a:solidFill>
                          <a:latin typeface="Calibri"/>
                        </a:rPr>
                        <a:t>  (</a:t>
                      </a:r>
                      <a:r>
                        <a:rPr lang="en-US" sz="1050" b="1" i="0" u="none" strike="noStrike" dirty="0">
                          <a:solidFill>
                            <a:srgbClr val="000000"/>
                          </a:solidFill>
                          <a:latin typeface="Calibri"/>
                        </a:rPr>
                        <a:t>SEEC</a:t>
                      </a:r>
                      <a:r>
                        <a:rPr lang="en-US" sz="1050" b="1" i="0" u="none" strike="noStrike" dirty="0" smtClean="0">
                          <a:solidFill>
                            <a:srgbClr val="000000"/>
                          </a:solidFill>
                          <a:latin typeface="Calibri"/>
                        </a:rPr>
                        <a:t>)</a:t>
                      </a:r>
                    </a:p>
                    <a:p>
                      <a:pPr algn="l" fontAlgn="b"/>
                      <a:r>
                        <a:rPr lang="en-US" sz="1050" b="1" i="0" u="none" strike="noStrike" dirty="0" smtClean="0">
                          <a:solidFill>
                            <a:srgbClr val="000000"/>
                          </a:solidFill>
                          <a:latin typeface="Calibri"/>
                        </a:rPr>
                        <a:t>- No headquarters</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050" b="1" i="0" u="none" strike="noStrike" dirty="0" smtClean="0">
                        <a:solidFill>
                          <a:srgbClr val="000000"/>
                        </a:solidFill>
                        <a:latin typeface="Calibri"/>
                      </a:endParaRPr>
                    </a:p>
                    <a:p>
                      <a:pPr algn="ctr" fontAlgn="b"/>
                      <a:r>
                        <a:rPr lang="en-US" sz="1050" b="1" i="0" u="none" strike="noStrike" dirty="0" smtClean="0">
                          <a:solidFill>
                            <a:srgbClr val="000000"/>
                          </a:solidFill>
                          <a:latin typeface="Calibri"/>
                        </a:rPr>
                        <a:t>x</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smtClean="0">
                          <a:solidFill>
                            <a:srgbClr val="000000"/>
                          </a:solidFill>
                          <a:latin typeface="Calibri"/>
                        </a:rPr>
                        <a:t>Slovenia</a:t>
                      </a:r>
                      <a:endParaRPr lang="en-US" sz="105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7382" name="TextBox 5"/>
          <p:cNvSpPr txBox="1">
            <a:spLocks noChangeArrowheads="1"/>
          </p:cNvSpPr>
          <p:nvPr/>
        </p:nvSpPr>
        <p:spPr bwMode="auto">
          <a:xfrm>
            <a:off x="8001000" y="214313"/>
            <a:ext cx="790575" cy="276225"/>
          </a:xfrm>
          <a:prstGeom prst="rect">
            <a:avLst/>
          </a:prstGeom>
          <a:noFill/>
          <a:ln w="9525">
            <a:noFill/>
            <a:miter lim="800000"/>
            <a:headEnd/>
            <a:tailEnd/>
          </a:ln>
        </p:spPr>
        <p:txBody>
          <a:bodyPr>
            <a:spAutoFit/>
          </a:bodyPr>
          <a:lstStyle/>
          <a:p>
            <a:r>
              <a:rPr lang="en-US" sz="1200" b="1">
                <a:latin typeface="Calibri" pitchFamily="34" charset="0"/>
              </a:rPr>
              <a:t>Annex I</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Content Placeholder 2"/>
          <p:cNvSpPr>
            <a:spLocks noGrp="1"/>
          </p:cNvSpPr>
          <p:nvPr>
            <p:ph idx="1"/>
          </p:nvPr>
        </p:nvSpPr>
        <p:spPr>
          <a:xfrm>
            <a:off x="142875" y="642938"/>
            <a:ext cx="8858250" cy="5572125"/>
          </a:xfrm>
        </p:spPr>
        <p:txBody>
          <a:bodyPr/>
          <a:lstStyle/>
          <a:p>
            <a:pPr algn="ctr" eaLnBrk="1" hangingPunct="1">
              <a:buFont typeface="Arial" charset="0"/>
              <a:buNone/>
            </a:pPr>
            <a:r>
              <a:rPr lang="en-GB" sz="2000" b="1" u="sng" smtClean="0"/>
              <a:t>Taskforces and Initiatives in SEE                                       </a:t>
            </a:r>
          </a:p>
        </p:txBody>
      </p:sp>
      <p:graphicFrame>
        <p:nvGraphicFramePr>
          <p:cNvPr id="4" name="Table 3"/>
          <p:cNvGraphicFramePr>
            <a:graphicFrameLocks noGrp="1"/>
          </p:cNvGraphicFramePr>
          <p:nvPr/>
        </p:nvGraphicFramePr>
        <p:xfrm>
          <a:off x="285750" y="1143000"/>
          <a:ext cx="8629650" cy="508000"/>
        </p:xfrm>
        <a:graphic>
          <a:graphicData uri="http://schemas.openxmlformats.org/drawingml/2006/table">
            <a:tbl>
              <a:tblPr/>
              <a:tblGrid>
                <a:gridCol w="581318"/>
                <a:gridCol w="1199106"/>
                <a:gridCol w="527542"/>
                <a:gridCol w="549553"/>
                <a:gridCol w="500066"/>
                <a:gridCol w="437737"/>
                <a:gridCol w="419519"/>
                <a:gridCol w="500066"/>
                <a:gridCol w="571504"/>
                <a:gridCol w="500066"/>
                <a:gridCol w="571504"/>
                <a:gridCol w="774829"/>
                <a:gridCol w="368179"/>
                <a:gridCol w="500066"/>
                <a:gridCol w="628595"/>
              </a:tblGrid>
              <a:tr h="508651">
                <a:tc>
                  <a:txBody>
                    <a:bodyPr/>
                    <a:lstStyle/>
                    <a:p>
                      <a:pPr algn="l" fontAlgn="b"/>
                      <a:r>
                        <a:rPr lang="en-US" sz="7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dirty="0">
                          <a:solidFill>
                            <a:srgbClr val="000000"/>
                          </a:solidFill>
                          <a:latin typeface="Calibri"/>
                        </a:rPr>
                        <a:t>                           </a:t>
                      </a:r>
                      <a:r>
                        <a:rPr lang="en-US" sz="800" b="1" i="0" u="none" strike="noStrike" dirty="0" smtClean="0">
                          <a:solidFill>
                            <a:srgbClr val="000000"/>
                          </a:solidFill>
                          <a:latin typeface="Calibri"/>
                        </a:rPr>
                        <a:t>Country</a:t>
                      </a:r>
                      <a:r>
                        <a:rPr lang="en-US" sz="800" b="1" i="0" u="none" strike="noStrike" dirty="0">
                          <a:solidFill>
                            <a:srgbClr val="000000"/>
                          </a:solidFill>
                          <a:latin typeface="Calibri"/>
                        </a:rPr>
                        <a:t/>
                      </a:r>
                      <a:br>
                        <a:rPr lang="en-US" sz="800" b="1" i="0" u="none" strike="noStrike" dirty="0">
                          <a:solidFill>
                            <a:srgbClr val="000000"/>
                          </a:solidFill>
                          <a:latin typeface="Calibri"/>
                        </a:rPr>
                      </a:br>
                      <a:r>
                        <a:rPr lang="en-US" sz="800" b="1" i="0" u="none" strike="noStrike" dirty="0">
                          <a:solidFill>
                            <a:srgbClr val="000000"/>
                          </a:solidFill>
                          <a:latin typeface="Calibri"/>
                        </a:rPr>
                        <a:t/>
                      </a:r>
                      <a:br>
                        <a:rPr lang="en-US" sz="800" b="1" i="0" u="none" strike="noStrike" dirty="0">
                          <a:solidFill>
                            <a:srgbClr val="000000"/>
                          </a:solidFill>
                          <a:latin typeface="Calibri"/>
                        </a:rPr>
                      </a:br>
                      <a:r>
                        <a:rPr lang="en-US" sz="800" b="1" i="0" u="none" strike="noStrike" dirty="0">
                          <a:solidFill>
                            <a:srgbClr val="000000"/>
                          </a:solidFill>
                          <a:latin typeface="Calibri"/>
                        </a:rPr>
                        <a:t>Regional </a:t>
                      </a:r>
                      <a:r>
                        <a:rPr lang="en-US" sz="800" b="1" i="0" u="none" strike="noStrike" dirty="0" smtClean="0">
                          <a:solidFill>
                            <a:srgbClr val="000000"/>
                          </a:solidFill>
                          <a:latin typeface="Calibri"/>
                        </a:rPr>
                        <a:t>Initiative</a:t>
                      </a:r>
                      <a:endParaRPr lang="en-US" sz="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EECE1"/>
                    </a:solidFill>
                  </a:tcPr>
                </a:tc>
                <a:tc>
                  <a:txBody>
                    <a:bodyPr/>
                    <a:lstStyle/>
                    <a:p>
                      <a:pPr algn="ctr" fontAlgn="ctr"/>
                      <a:r>
                        <a:rPr lang="en-US" sz="800" b="1" i="0" u="none" strike="noStrike" dirty="0">
                          <a:solidFill>
                            <a:srgbClr val="000000"/>
                          </a:solidFill>
                          <a:latin typeface="Calibri"/>
                        </a:rPr>
                        <a:t>Albania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Bosnia and Herzegovina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Bulgaria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Croatia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Greece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smtClean="0">
                          <a:solidFill>
                            <a:srgbClr val="000000"/>
                          </a:solidFill>
                          <a:latin typeface="Calibri"/>
                        </a:rPr>
                        <a:t>Republic of Moldova</a:t>
                      </a:r>
                      <a:endParaRPr lang="en-US" sz="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Montenegro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Romania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Serbia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The Former </a:t>
                      </a:r>
                      <a:br>
                        <a:rPr lang="en-US" sz="800" b="1" i="0" u="none" strike="noStrike" dirty="0">
                          <a:solidFill>
                            <a:srgbClr val="000000"/>
                          </a:solidFill>
                          <a:latin typeface="Calibri"/>
                        </a:rPr>
                      </a:br>
                      <a:r>
                        <a:rPr lang="en-US" sz="800" b="1" i="0" u="none" strike="noStrike" dirty="0">
                          <a:solidFill>
                            <a:srgbClr val="000000"/>
                          </a:solidFill>
                          <a:latin typeface="Calibri"/>
                        </a:rPr>
                        <a:t>Yugoslav Republic of Macedonia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Turkey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a:solidFill>
                            <a:srgbClr val="000000"/>
                          </a:solidFill>
                          <a:latin typeface="Calibri"/>
                        </a:rPr>
                        <a:t>UNMIK/</a:t>
                      </a:r>
                      <a:br>
                        <a:rPr lang="en-US" sz="800" b="1" i="0" u="none" strike="noStrike" dirty="0">
                          <a:solidFill>
                            <a:srgbClr val="000000"/>
                          </a:solidFill>
                          <a:latin typeface="Calibri"/>
                        </a:rPr>
                      </a:br>
                      <a:r>
                        <a:rPr lang="en-US" sz="800" b="1" i="0" u="none" strike="noStrike" dirty="0">
                          <a:solidFill>
                            <a:srgbClr val="000000"/>
                          </a:solidFill>
                          <a:latin typeface="Calibri"/>
                        </a:rPr>
                        <a:t>Kosovo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800" b="1" i="0" u="none" strike="noStrike" dirty="0" smtClean="0">
                          <a:solidFill>
                            <a:srgbClr val="000000"/>
                          </a:solidFill>
                          <a:latin typeface="Calibri"/>
                        </a:rPr>
                        <a:t>Slovenia and Others</a:t>
                      </a:r>
                      <a:endParaRPr lang="en-US" sz="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5" name="Table 4"/>
          <p:cNvGraphicFramePr>
            <a:graphicFrameLocks noGrp="1"/>
          </p:cNvGraphicFramePr>
          <p:nvPr/>
        </p:nvGraphicFramePr>
        <p:xfrm>
          <a:off x="285721" y="1714488"/>
          <a:ext cx="8629679" cy="3652846"/>
        </p:xfrm>
        <a:graphic>
          <a:graphicData uri="http://schemas.openxmlformats.org/drawingml/2006/table">
            <a:tbl>
              <a:tblPr/>
              <a:tblGrid>
                <a:gridCol w="571504"/>
                <a:gridCol w="1208951"/>
                <a:gridCol w="527542"/>
                <a:gridCol w="549523"/>
                <a:gridCol w="500066"/>
                <a:gridCol w="428628"/>
                <a:gridCol w="428628"/>
                <a:gridCol w="500066"/>
                <a:gridCol w="571504"/>
                <a:gridCol w="500066"/>
                <a:gridCol w="571504"/>
                <a:gridCol w="785818"/>
                <a:gridCol w="357190"/>
                <a:gridCol w="500066"/>
                <a:gridCol w="628623"/>
              </a:tblGrid>
              <a:tr h="842962">
                <a:tc rowSpan="5">
                  <a:txBody>
                    <a:bodyPr/>
                    <a:lstStyle/>
                    <a:p>
                      <a:pPr algn="ctr" fontAlgn="ctr"/>
                      <a:r>
                        <a:rPr lang="en-US" sz="1800" b="1" i="0" u="none" strike="noStrike" dirty="0">
                          <a:solidFill>
                            <a:srgbClr val="000000"/>
                          </a:solidFill>
                          <a:latin typeface="Calibri"/>
                        </a:rPr>
                        <a:t>Building Human Capital and </a:t>
                      </a:r>
                      <a:endParaRPr lang="en-US" sz="1800" b="1" i="0" u="none" strike="noStrike" dirty="0" smtClean="0">
                        <a:solidFill>
                          <a:srgbClr val="000000"/>
                        </a:solidFill>
                        <a:latin typeface="Calibri"/>
                      </a:endParaRPr>
                    </a:p>
                    <a:p>
                      <a:pPr algn="ctr" fontAlgn="ctr"/>
                      <a:r>
                        <a:rPr lang="en-US" sz="1800" b="1" i="0" u="none" strike="noStrike" dirty="0" smtClean="0">
                          <a:solidFill>
                            <a:srgbClr val="000000"/>
                          </a:solidFill>
                          <a:latin typeface="Calibri"/>
                        </a:rPr>
                        <a:t>Cross-cutting Issues</a:t>
                      </a:r>
                      <a:endParaRPr lang="en-US" sz="800" b="1" i="0" u="none" strike="noStrike" dirty="0">
                        <a:solidFill>
                          <a:srgbClr val="000000"/>
                        </a:solidFill>
                        <a:latin typeface="Calibri"/>
                      </a:endParaRP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RCC </a:t>
                      </a:r>
                      <a:r>
                        <a:rPr lang="en-US" sz="1000" b="1" i="0" u="none" strike="noStrike" dirty="0">
                          <a:solidFill>
                            <a:srgbClr val="000000"/>
                          </a:solidFill>
                          <a:latin typeface="Calibri"/>
                        </a:rPr>
                        <a:t>Task Force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Fostering </a:t>
                      </a:r>
                      <a:r>
                        <a:rPr lang="en-US" sz="1000" b="1" i="0" u="none" strike="noStrike" dirty="0">
                          <a:solidFill>
                            <a:srgbClr val="000000"/>
                          </a:solidFill>
                          <a:latin typeface="Calibri"/>
                        </a:rPr>
                        <a:t>and Building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Human </a:t>
                      </a:r>
                      <a:r>
                        <a:rPr lang="en-US" sz="1000" b="1" i="0" u="none" strike="noStrike" dirty="0">
                          <a:solidFill>
                            <a:srgbClr val="000000"/>
                          </a:solidFill>
                          <a:latin typeface="Calibri"/>
                        </a:rPr>
                        <a:t>Capital (TF </a:t>
                      </a:r>
                      <a:endParaRPr lang="en-US" sz="1000" b="1" i="0" u="none" strike="noStrike" dirty="0" smtClean="0">
                        <a:solidFill>
                          <a:srgbClr val="000000"/>
                        </a:solidFill>
                        <a:latin typeface="Calibri"/>
                      </a:endParaRPr>
                    </a:p>
                    <a:p>
                      <a:pPr algn="l" fontAlgn="b"/>
                      <a:r>
                        <a:rPr lang="en-US" sz="1000" b="1" i="0" u="none" strike="noStrike" baseline="0" dirty="0" smtClean="0">
                          <a:solidFill>
                            <a:srgbClr val="000000"/>
                          </a:solidFill>
                          <a:latin typeface="Calibri"/>
                        </a:rPr>
                        <a:t> </a:t>
                      </a:r>
                      <a:r>
                        <a:rPr lang="en-US" sz="1000" b="1" i="0" u="none" strike="noStrike" dirty="0" smtClean="0">
                          <a:solidFill>
                            <a:srgbClr val="000000"/>
                          </a:solidFill>
                          <a:latin typeface="Calibri"/>
                        </a:rPr>
                        <a:t>BHC)</a:t>
                      </a:r>
                    </a:p>
                    <a:p>
                      <a:pPr algn="l" fontAlgn="b"/>
                      <a:r>
                        <a:rPr lang="en-US" sz="1000" b="1" i="0" u="none" strike="noStrike" dirty="0" smtClean="0">
                          <a:solidFill>
                            <a:srgbClr val="000000"/>
                          </a:solidFill>
                          <a:latin typeface="Calibri"/>
                        </a:rPr>
                        <a:t>-Vienna</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All members of </a:t>
                      </a:r>
                      <a:r>
                        <a:rPr lang="en-US" sz="1000" b="1" i="0" u="none" strike="noStrike" dirty="0" smtClean="0">
                          <a:solidFill>
                            <a:srgbClr val="000000"/>
                          </a:solidFill>
                          <a:latin typeface="Calibri"/>
                        </a:rPr>
                        <a:t>RCC </a:t>
                      </a:r>
                      <a:r>
                        <a:rPr lang="en-US" sz="1000" b="1" i="0" u="none" strike="noStrike" dirty="0">
                          <a:solidFill>
                            <a:srgbClr val="000000"/>
                          </a:solidFill>
                          <a:latin typeface="Calibri"/>
                        </a:rPr>
                        <a:t>Board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504">
                <a:tc vMerge="1">
                  <a:txBody>
                    <a:bodyPr/>
                    <a:lstStyle/>
                    <a:p>
                      <a:endParaRPr lang="en-US"/>
                    </a:p>
                  </a:txBody>
                  <a:tcPr/>
                </a:tc>
                <a:tc>
                  <a:txBody>
                    <a:bodyPr/>
                    <a:lstStyle/>
                    <a:p>
                      <a:pPr algn="l" fontAlgn="b"/>
                      <a:r>
                        <a:rPr lang="en-US" sz="1000" b="1" i="0" u="none" strike="noStrike" dirty="0" smtClean="0">
                          <a:solidFill>
                            <a:srgbClr val="000000"/>
                          </a:solidFill>
                          <a:latin typeface="Calibri"/>
                        </a:rPr>
                        <a:t> RCC </a:t>
                      </a:r>
                      <a:r>
                        <a:rPr lang="en-US" sz="1000" b="1" i="0" u="none" strike="noStrike" dirty="0">
                          <a:solidFill>
                            <a:srgbClr val="000000"/>
                          </a:solidFill>
                          <a:latin typeface="Calibri"/>
                        </a:rPr>
                        <a:t>Gender Task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Force </a:t>
                      </a:r>
                      <a:r>
                        <a:rPr lang="en-US" sz="1000" b="1" i="0" u="none" strike="noStrike" dirty="0">
                          <a:solidFill>
                            <a:srgbClr val="000000"/>
                          </a:solidFill>
                          <a:latin typeface="Calibri"/>
                        </a:rPr>
                        <a:t>(</a:t>
                      </a:r>
                      <a:r>
                        <a:rPr lang="en-US" sz="1000" b="1" i="0" u="none" strike="noStrike" dirty="0" smtClean="0">
                          <a:solidFill>
                            <a:srgbClr val="000000"/>
                          </a:solidFill>
                          <a:latin typeface="Calibri"/>
                        </a:rPr>
                        <a:t>GTF)</a:t>
                      </a:r>
                    </a:p>
                    <a:p>
                      <a:pPr algn="l" fontAlgn="b"/>
                      <a:r>
                        <a:rPr lang="en-US" sz="1000" b="1" i="0" u="none" strike="noStrike" dirty="0" smtClean="0">
                          <a:solidFill>
                            <a:srgbClr val="000000"/>
                          </a:solidFill>
                          <a:latin typeface="Calibri"/>
                        </a:rPr>
                        <a:t>- Zagreb</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latin typeface="Calibri"/>
                        </a:rPr>
                        <a:t>Slovenia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14380">
                <a:tc vMerge="1">
                  <a:txBody>
                    <a:bodyPr/>
                    <a:lstStyle/>
                    <a:p>
                      <a:endParaRPr lang="en-US"/>
                    </a:p>
                  </a:txBody>
                  <a:tcPr/>
                </a:tc>
                <a:tc>
                  <a:txBody>
                    <a:bodyPr/>
                    <a:lstStyle/>
                    <a:p>
                      <a:pPr algn="l" fontAlgn="b"/>
                      <a:r>
                        <a:rPr lang="en-US" sz="1000" b="1" i="0" u="none" strike="noStrike" dirty="0" smtClean="0">
                          <a:solidFill>
                            <a:srgbClr val="000000"/>
                          </a:solidFill>
                          <a:latin typeface="Calibri"/>
                        </a:rPr>
                        <a:t> Education </a:t>
                      </a:r>
                      <a:r>
                        <a:rPr lang="en-US" sz="1000" b="1" i="0" u="none" strike="noStrike" dirty="0">
                          <a:solidFill>
                            <a:srgbClr val="000000"/>
                          </a:solidFill>
                          <a:latin typeface="Calibri"/>
                        </a:rPr>
                        <a:t>Reform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Initiative </a:t>
                      </a:r>
                      <a:r>
                        <a:rPr lang="en-US" sz="1000" b="1" i="0" u="none" strike="noStrike" dirty="0">
                          <a:solidFill>
                            <a:srgbClr val="000000"/>
                          </a:solidFill>
                          <a:latin typeface="Calibri"/>
                        </a:rPr>
                        <a:t>of South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Eastern </a:t>
                      </a:r>
                      <a:r>
                        <a:rPr lang="en-US" sz="1000" b="1" i="0" u="none" strike="noStrike" dirty="0">
                          <a:solidFill>
                            <a:srgbClr val="000000"/>
                          </a:solidFill>
                          <a:latin typeface="Calibri"/>
                        </a:rPr>
                        <a:t>Europe (ERI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SEE)</a:t>
                      </a:r>
                    </a:p>
                    <a:p>
                      <a:pPr algn="l" fontAlgn="b"/>
                      <a:r>
                        <a:rPr lang="en-US" sz="1000" b="1" i="0" u="none" strike="noStrike" dirty="0" smtClean="0">
                          <a:solidFill>
                            <a:srgbClr val="000000"/>
                          </a:solidFill>
                          <a:latin typeface="Calibri"/>
                        </a:rPr>
                        <a:t>-Belgrade</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latin typeface="Calibri"/>
                        </a:rPr>
                        <a:t>TFFBHC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2942">
                <a:tc vMerge="1">
                  <a:txBody>
                    <a:bodyPr/>
                    <a:lstStyle/>
                    <a:p>
                      <a:endParaRPr lang="en-US"/>
                    </a:p>
                  </a:txBody>
                  <a:tcPr/>
                </a:tc>
                <a:tc>
                  <a:txBody>
                    <a:bodyPr/>
                    <a:lstStyle/>
                    <a:p>
                      <a:pPr algn="l" fontAlgn="b"/>
                      <a:r>
                        <a:rPr lang="en-US" sz="1000" b="1" i="0" u="none" strike="noStrike" dirty="0" smtClean="0">
                          <a:solidFill>
                            <a:srgbClr val="000000"/>
                          </a:solidFill>
                          <a:latin typeface="Calibri"/>
                        </a:rPr>
                        <a:t> Regional </a:t>
                      </a:r>
                      <a:r>
                        <a:rPr lang="en-US" sz="1000" b="1" i="0" u="none" strike="noStrike" dirty="0">
                          <a:solidFill>
                            <a:srgbClr val="000000"/>
                          </a:solidFill>
                          <a:latin typeface="Calibri"/>
                        </a:rPr>
                        <a:t>School of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Public </a:t>
                      </a:r>
                      <a:r>
                        <a:rPr lang="en-US" sz="1000" b="1" i="0" u="none" strike="noStrike" dirty="0">
                          <a:solidFill>
                            <a:srgbClr val="000000"/>
                          </a:solidFill>
                          <a:latin typeface="Calibri"/>
                        </a:rPr>
                        <a:t>Administration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a:t>
                      </a:r>
                      <a:r>
                        <a:rPr lang="en-US" sz="1000" b="1" i="0" u="none" strike="noStrike" dirty="0">
                          <a:solidFill>
                            <a:srgbClr val="000000"/>
                          </a:solidFill>
                          <a:latin typeface="Calibri"/>
                        </a:rPr>
                        <a:t>RESPA</a:t>
                      </a:r>
                      <a:r>
                        <a:rPr lang="en-US" sz="1000" b="1" i="0" u="none" strike="noStrike" dirty="0" smtClean="0">
                          <a:solidFill>
                            <a:srgbClr val="000000"/>
                          </a:solidFill>
                          <a:latin typeface="Calibri"/>
                        </a:rPr>
                        <a:t>)</a:t>
                      </a:r>
                    </a:p>
                    <a:p>
                      <a:pPr algn="l" fontAlgn="b"/>
                      <a:r>
                        <a:rPr lang="en-US" sz="1000" b="1" i="0" u="none" strike="noStrike" dirty="0" smtClean="0">
                          <a:solidFill>
                            <a:srgbClr val="000000"/>
                          </a:solidFill>
                          <a:latin typeface="Calibri"/>
                        </a:rPr>
                        <a:t>-</a:t>
                      </a:r>
                      <a:r>
                        <a:rPr lang="en-US" sz="1000" b="1" i="0" u="none" strike="noStrike" dirty="0" err="1" smtClean="0">
                          <a:solidFill>
                            <a:srgbClr val="000000"/>
                          </a:solidFill>
                          <a:latin typeface="Calibri"/>
                        </a:rPr>
                        <a:t>Danilovgrad</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14380">
                <a:tc vMerge="1">
                  <a:txBody>
                    <a:bodyPr/>
                    <a:lstStyle/>
                    <a:p>
                      <a:endParaRPr lang="en-US"/>
                    </a:p>
                  </a:txBody>
                  <a:tcPr/>
                </a:tc>
                <a:tc>
                  <a:txBody>
                    <a:bodyPr/>
                    <a:lstStyle/>
                    <a:p>
                      <a:pPr algn="l" fontAlgn="b"/>
                      <a:r>
                        <a:rPr lang="en-US" sz="1000" b="1" i="0" u="none" strike="noStrike" dirty="0" smtClean="0">
                          <a:solidFill>
                            <a:srgbClr val="000000"/>
                          </a:solidFill>
                          <a:latin typeface="Calibri"/>
                        </a:rPr>
                        <a:t> South </a:t>
                      </a:r>
                      <a:r>
                        <a:rPr lang="en-US" sz="1000" b="1" i="0" u="none" strike="noStrike" dirty="0">
                          <a:solidFill>
                            <a:srgbClr val="000000"/>
                          </a:solidFill>
                          <a:latin typeface="Calibri"/>
                        </a:rPr>
                        <a:t>East European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Centre </a:t>
                      </a:r>
                      <a:r>
                        <a:rPr lang="en-US" sz="1000" b="1" i="0" u="none" strike="noStrike" dirty="0">
                          <a:solidFill>
                            <a:srgbClr val="000000"/>
                          </a:solidFill>
                          <a:latin typeface="Calibri"/>
                        </a:rPr>
                        <a:t>for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Entrepreneurial </a:t>
                      </a:r>
                    </a:p>
                    <a:p>
                      <a:pPr algn="l" fontAlgn="b"/>
                      <a:r>
                        <a:rPr lang="en-US" sz="1000" b="1" i="0" u="none" strike="noStrike" dirty="0" smtClean="0">
                          <a:solidFill>
                            <a:srgbClr val="000000"/>
                          </a:solidFill>
                          <a:latin typeface="Calibri"/>
                        </a:rPr>
                        <a:t> Learning </a:t>
                      </a:r>
                      <a:r>
                        <a:rPr lang="en-US" sz="1000" b="1" i="0" u="none" strike="noStrike" dirty="0">
                          <a:solidFill>
                            <a:srgbClr val="000000"/>
                          </a:solidFill>
                          <a:latin typeface="Calibri"/>
                        </a:rPr>
                        <a:t>(</a:t>
                      </a:r>
                      <a:r>
                        <a:rPr lang="en-US" sz="1000" b="1" i="0" u="none" strike="noStrike" dirty="0" smtClean="0">
                          <a:solidFill>
                            <a:srgbClr val="000000"/>
                          </a:solidFill>
                          <a:latin typeface="Calibri"/>
                        </a:rPr>
                        <a:t>SEECEL)</a:t>
                      </a:r>
                    </a:p>
                    <a:p>
                      <a:pPr algn="l" fontAlgn="b"/>
                      <a:r>
                        <a:rPr lang="en-US" sz="1000" b="1" i="0" u="none" strike="noStrike" dirty="0" smtClean="0">
                          <a:solidFill>
                            <a:srgbClr val="000000"/>
                          </a:solidFill>
                          <a:latin typeface="Calibri"/>
                        </a:rPr>
                        <a:t>-Zagreb</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8406" name="TextBox 7"/>
          <p:cNvSpPr txBox="1">
            <a:spLocks noChangeArrowheads="1"/>
          </p:cNvSpPr>
          <p:nvPr/>
        </p:nvSpPr>
        <p:spPr bwMode="auto">
          <a:xfrm>
            <a:off x="8001000" y="214313"/>
            <a:ext cx="790575" cy="276225"/>
          </a:xfrm>
          <a:prstGeom prst="rect">
            <a:avLst/>
          </a:prstGeom>
          <a:noFill/>
          <a:ln w="9525">
            <a:noFill/>
            <a:miter lim="800000"/>
            <a:headEnd/>
            <a:tailEnd/>
          </a:ln>
        </p:spPr>
        <p:txBody>
          <a:bodyPr>
            <a:spAutoFit/>
          </a:bodyPr>
          <a:lstStyle/>
          <a:p>
            <a:r>
              <a:rPr lang="en-US" sz="1200" b="1">
                <a:latin typeface="Calibri" pitchFamily="34" charset="0"/>
              </a:rPr>
              <a:t>Annex I</a:t>
            </a:r>
          </a:p>
        </p:txBody>
      </p:sp>
      <p:pic>
        <p:nvPicPr>
          <p:cNvPr id="58407" name="Picture 7" descr="Logotip u boji (verzija 2)"/>
          <p:cNvPicPr>
            <a:picLocks noChangeAspect="1" noChangeArrowheads="1"/>
          </p:cNvPicPr>
          <p:nvPr/>
        </p:nvPicPr>
        <p:blipFill>
          <a:blip r:embed="rId2"/>
          <a:srcRect/>
          <a:stretch>
            <a:fillRect/>
          </a:stretch>
        </p:blipFill>
        <p:spPr bwMode="auto">
          <a:xfrm>
            <a:off x="176213" y="212725"/>
            <a:ext cx="2747962" cy="64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Content Placeholder 2"/>
          <p:cNvSpPr>
            <a:spLocks noGrp="1"/>
          </p:cNvSpPr>
          <p:nvPr>
            <p:ph idx="1"/>
          </p:nvPr>
        </p:nvSpPr>
        <p:spPr>
          <a:xfrm>
            <a:off x="142875" y="228600"/>
            <a:ext cx="8858250" cy="5986463"/>
          </a:xfrm>
        </p:spPr>
        <p:txBody>
          <a:bodyPr/>
          <a:lstStyle/>
          <a:p>
            <a:pPr algn="ctr" eaLnBrk="1" hangingPunct="1">
              <a:buFont typeface="Arial" charset="0"/>
              <a:buNone/>
            </a:pPr>
            <a:r>
              <a:rPr lang="en-GB" sz="2000" b="1" u="sng" smtClean="0"/>
              <a:t>Taskforces and Initiatives in SEE                                       </a:t>
            </a:r>
          </a:p>
        </p:txBody>
      </p:sp>
      <p:graphicFrame>
        <p:nvGraphicFramePr>
          <p:cNvPr id="4" name="Table 3"/>
          <p:cNvGraphicFramePr>
            <a:graphicFrameLocks noGrp="1"/>
          </p:cNvGraphicFramePr>
          <p:nvPr/>
        </p:nvGraphicFramePr>
        <p:xfrm>
          <a:off x="285750" y="685800"/>
          <a:ext cx="8429625" cy="762000"/>
        </p:xfrm>
        <a:graphic>
          <a:graphicData uri="http://schemas.openxmlformats.org/drawingml/2006/table">
            <a:tbl>
              <a:tblPr/>
              <a:tblGrid>
                <a:gridCol w="581318"/>
                <a:gridCol w="1199106"/>
                <a:gridCol w="505561"/>
                <a:gridCol w="571534"/>
                <a:gridCol w="500066"/>
                <a:gridCol w="437737"/>
                <a:gridCol w="419519"/>
                <a:gridCol w="500066"/>
                <a:gridCol w="571504"/>
                <a:gridCol w="500066"/>
                <a:gridCol w="571504"/>
                <a:gridCol w="774829"/>
                <a:gridCol w="368179"/>
                <a:gridCol w="500066"/>
                <a:gridCol w="428629"/>
              </a:tblGrid>
              <a:tr h="762000">
                <a:tc>
                  <a:txBody>
                    <a:bodyPr/>
                    <a:lstStyle/>
                    <a:p>
                      <a:pPr algn="l" fontAlgn="b"/>
                      <a:r>
                        <a:rPr lang="en-US"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rgbClr val="000000"/>
                          </a:solidFill>
                          <a:latin typeface="Calibri"/>
                        </a:rPr>
                        <a:t>                       </a:t>
                      </a:r>
                      <a:r>
                        <a:rPr lang="en-US" sz="900" b="1" i="0" u="none" strike="noStrike" baseline="0" dirty="0" smtClean="0">
                          <a:solidFill>
                            <a:srgbClr val="000000"/>
                          </a:solidFill>
                          <a:latin typeface="Calibri"/>
                        </a:rPr>
                        <a:t>     </a:t>
                      </a:r>
                      <a:r>
                        <a:rPr lang="en-US" sz="900" b="1" i="0" u="none" strike="noStrike" dirty="0" smtClean="0">
                          <a:solidFill>
                            <a:srgbClr val="000000"/>
                          </a:solidFill>
                          <a:latin typeface="Calibri"/>
                        </a:rPr>
                        <a:t>Country            </a:t>
                      </a:r>
                      <a:r>
                        <a:rPr lang="en-US" sz="900" b="1" i="0" u="none" strike="noStrike" dirty="0">
                          <a:solidFill>
                            <a:srgbClr val="000000"/>
                          </a:solidFill>
                          <a:latin typeface="Calibri"/>
                        </a:rPr>
                        <a:t/>
                      </a:r>
                      <a:br>
                        <a:rPr lang="en-US" sz="900" b="1" i="0" u="none" strike="noStrike" dirty="0">
                          <a:solidFill>
                            <a:srgbClr val="000000"/>
                          </a:solidFill>
                          <a:latin typeface="Calibri"/>
                        </a:rPr>
                      </a:br>
                      <a:r>
                        <a:rPr lang="en-US" sz="900" b="1" i="0" u="none" strike="noStrike" dirty="0">
                          <a:solidFill>
                            <a:srgbClr val="000000"/>
                          </a:solidFill>
                          <a:latin typeface="Calibri"/>
                        </a:rPr>
                        <a:t/>
                      </a:r>
                      <a:br>
                        <a:rPr lang="en-US" sz="900" b="1" i="0" u="none" strike="noStrike" dirty="0">
                          <a:solidFill>
                            <a:srgbClr val="000000"/>
                          </a:solidFill>
                          <a:latin typeface="Calibri"/>
                        </a:rPr>
                      </a:br>
                      <a:r>
                        <a:rPr lang="en-US" sz="900" b="1" i="0" u="none" strike="noStrike" dirty="0">
                          <a:solidFill>
                            <a:srgbClr val="000000"/>
                          </a:solidFill>
                          <a:latin typeface="Calibri"/>
                        </a:rPr>
                        <a:t>Regional </a:t>
                      </a:r>
                      <a:r>
                        <a:rPr lang="en-US" sz="900" b="1" i="0" u="none" strike="noStrike" dirty="0" smtClean="0">
                          <a:solidFill>
                            <a:srgbClr val="000000"/>
                          </a:solidFill>
                          <a:latin typeface="Calibri"/>
                        </a:rPr>
                        <a:t>Initiative</a:t>
                      </a:r>
                      <a:endParaRPr lang="en-US" sz="9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EECE1"/>
                    </a:solidFill>
                  </a:tcPr>
                </a:tc>
                <a:tc>
                  <a:txBody>
                    <a:bodyPr/>
                    <a:lstStyle/>
                    <a:p>
                      <a:pPr algn="ctr" fontAlgn="ctr"/>
                      <a:r>
                        <a:rPr lang="en-US" sz="900" b="1" i="0" u="none" strike="noStrike" dirty="0">
                          <a:solidFill>
                            <a:srgbClr val="000000"/>
                          </a:solidFill>
                          <a:latin typeface="Calibri"/>
                        </a:rPr>
                        <a:t>Albania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Bosnia and </a:t>
                      </a:r>
                      <a:r>
                        <a:rPr lang="en-GB" sz="900" b="1" i="0" u="none" strike="noStrike" noProof="0" dirty="0" err="1" smtClean="0">
                          <a:solidFill>
                            <a:srgbClr val="000000"/>
                          </a:solidFill>
                          <a:latin typeface="Calibri"/>
                        </a:rPr>
                        <a:t>Herzego</a:t>
                      </a:r>
                      <a:r>
                        <a:rPr lang="en-GB" sz="900" b="1" i="0" u="none" strike="noStrike" noProof="0" dirty="0" smtClean="0">
                          <a:solidFill>
                            <a:srgbClr val="000000"/>
                          </a:solidFill>
                          <a:latin typeface="Calibri"/>
                        </a:rPr>
                        <a:t>-</a:t>
                      </a:r>
                    </a:p>
                    <a:p>
                      <a:pPr algn="ctr" fontAlgn="ctr"/>
                      <a:r>
                        <a:rPr lang="en-GB" sz="900" b="1" i="0" u="none" strike="noStrike" noProof="0" dirty="0" err="1" smtClean="0">
                          <a:solidFill>
                            <a:srgbClr val="000000"/>
                          </a:solidFill>
                          <a:latin typeface="Calibri"/>
                        </a:rPr>
                        <a:t>vina</a:t>
                      </a:r>
                      <a:r>
                        <a:rPr lang="en-GB" sz="900" b="1" i="0" u="none" strike="noStrike" noProof="0" dirty="0" smtClean="0">
                          <a:solidFill>
                            <a:srgbClr val="000000"/>
                          </a:solidFill>
                          <a:latin typeface="Calibri"/>
                        </a:rPr>
                        <a:t> </a:t>
                      </a:r>
                      <a:endParaRPr lang="en-GB" sz="900" b="1" i="0" u="none" strike="noStrike" noProof="0"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Bulgaria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Croatia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Greece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smtClean="0">
                          <a:solidFill>
                            <a:srgbClr val="000000"/>
                          </a:solidFill>
                          <a:latin typeface="Calibri"/>
                        </a:rPr>
                        <a:t>Republic of Moldova</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err="1" smtClean="0">
                          <a:solidFill>
                            <a:srgbClr val="000000"/>
                          </a:solidFill>
                          <a:latin typeface="Calibri"/>
                        </a:rPr>
                        <a:t>Montene</a:t>
                      </a:r>
                      <a:r>
                        <a:rPr lang="en-US" sz="900" b="1" i="0" u="none" strike="noStrike" dirty="0" smtClean="0">
                          <a:solidFill>
                            <a:srgbClr val="000000"/>
                          </a:solidFill>
                          <a:latin typeface="Calibri"/>
                        </a:rPr>
                        <a:t>-</a:t>
                      </a:r>
                    </a:p>
                    <a:p>
                      <a:pPr algn="ctr" fontAlgn="ctr"/>
                      <a:r>
                        <a:rPr lang="en-US" sz="900" b="1" i="0" u="none" strike="noStrike" dirty="0" err="1" smtClean="0">
                          <a:solidFill>
                            <a:srgbClr val="000000"/>
                          </a:solidFill>
                          <a:latin typeface="Calibri"/>
                        </a:rPr>
                        <a:t>gro</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Romania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Serbia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The Former </a:t>
                      </a:r>
                      <a:br>
                        <a:rPr lang="en-US" sz="900" b="1" i="0" u="none" strike="noStrike" dirty="0">
                          <a:solidFill>
                            <a:srgbClr val="000000"/>
                          </a:solidFill>
                          <a:latin typeface="Calibri"/>
                        </a:rPr>
                      </a:br>
                      <a:r>
                        <a:rPr lang="en-US" sz="900" b="1" i="0" u="none" strike="noStrike" dirty="0">
                          <a:solidFill>
                            <a:srgbClr val="000000"/>
                          </a:solidFill>
                          <a:latin typeface="Calibri"/>
                        </a:rPr>
                        <a:t>Yugoslav Republic of Macedonia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Turkey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a:solidFill>
                            <a:srgbClr val="000000"/>
                          </a:solidFill>
                          <a:latin typeface="Calibri"/>
                        </a:rPr>
                        <a:t>UNMIK/</a:t>
                      </a:r>
                      <a:br>
                        <a:rPr lang="en-US" sz="900" b="1" i="0" u="none" strike="noStrike" dirty="0">
                          <a:solidFill>
                            <a:srgbClr val="000000"/>
                          </a:solidFill>
                          <a:latin typeface="Calibri"/>
                        </a:rPr>
                      </a:br>
                      <a:r>
                        <a:rPr lang="en-US" sz="900" b="1" i="0" u="none" strike="noStrike" dirty="0">
                          <a:solidFill>
                            <a:srgbClr val="000000"/>
                          </a:solidFill>
                          <a:latin typeface="Calibri"/>
                        </a:rPr>
                        <a:t>Kosovo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sz="900" b="1" i="0" u="none" strike="noStrike" dirty="0" err="1" smtClean="0">
                          <a:solidFill>
                            <a:srgbClr val="000000"/>
                          </a:solidFill>
                          <a:latin typeface="Calibri"/>
                        </a:rPr>
                        <a:t>Sloveniaand</a:t>
                      </a:r>
                      <a:r>
                        <a:rPr lang="en-US" sz="900" b="1" i="0" u="none" strike="noStrike" dirty="0" smtClean="0">
                          <a:solidFill>
                            <a:srgbClr val="000000"/>
                          </a:solidFill>
                          <a:latin typeface="Calibri"/>
                        </a:rPr>
                        <a:t> Others</a:t>
                      </a:r>
                      <a:endParaRPr lang="en-US" sz="9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5" name="Table 4"/>
          <p:cNvGraphicFramePr>
            <a:graphicFrameLocks noGrp="1"/>
          </p:cNvGraphicFramePr>
          <p:nvPr/>
        </p:nvGraphicFramePr>
        <p:xfrm>
          <a:off x="285721" y="1447800"/>
          <a:ext cx="8429684" cy="2801888"/>
        </p:xfrm>
        <a:graphic>
          <a:graphicData uri="http://schemas.openxmlformats.org/drawingml/2006/table">
            <a:tbl>
              <a:tblPr/>
              <a:tblGrid>
                <a:gridCol w="571504"/>
                <a:gridCol w="1208951"/>
                <a:gridCol w="505560"/>
                <a:gridCol w="571505"/>
                <a:gridCol w="500066"/>
                <a:gridCol w="428628"/>
                <a:gridCol w="428628"/>
                <a:gridCol w="500066"/>
                <a:gridCol w="571504"/>
                <a:gridCol w="500066"/>
                <a:gridCol w="571504"/>
                <a:gridCol w="785818"/>
                <a:gridCol w="357190"/>
                <a:gridCol w="500066"/>
                <a:gridCol w="428628"/>
              </a:tblGrid>
              <a:tr h="973088">
                <a:tc rowSpan="3">
                  <a:txBody>
                    <a:bodyPr/>
                    <a:lstStyle/>
                    <a:p>
                      <a:pPr algn="ctr" fontAlgn="ctr"/>
                      <a:r>
                        <a:rPr lang="en-US" sz="1600" b="1" i="0" u="none" strike="noStrike" dirty="0">
                          <a:solidFill>
                            <a:srgbClr val="000000"/>
                          </a:solidFill>
                          <a:latin typeface="Calibri"/>
                        </a:rPr>
                        <a:t>Parliamentary Cooperation</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000" b="1" i="0" u="none" strike="noStrike" dirty="0" smtClean="0">
                          <a:solidFill>
                            <a:srgbClr val="000000"/>
                          </a:solidFill>
                          <a:latin typeface="Calibri"/>
                        </a:rPr>
                        <a:t>  Regional Secretariat</a:t>
                      </a:r>
                    </a:p>
                    <a:p>
                      <a:pPr algn="l" fontAlgn="b"/>
                      <a:r>
                        <a:rPr lang="en-US" sz="1000" b="1" i="0" u="none" strike="noStrike" dirty="0" smtClean="0">
                          <a:solidFill>
                            <a:srgbClr val="000000"/>
                          </a:solidFill>
                          <a:latin typeface="Calibri"/>
                        </a:rPr>
                        <a:t>  </a:t>
                      </a:r>
                      <a:r>
                        <a:rPr lang="en-US" sz="1000" b="1" i="0" u="none" strike="noStrike" dirty="0">
                          <a:solidFill>
                            <a:srgbClr val="000000"/>
                          </a:solidFill>
                          <a:latin typeface="Calibri"/>
                        </a:rPr>
                        <a:t>for Parliamentary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Cooperation </a:t>
                      </a:r>
                      <a:r>
                        <a:rPr lang="en-US" sz="1000" b="1" i="0" u="none" strike="noStrike" dirty="0">
                          <a:solidFill>
                            <a:srgbClr val="000000"/>
                          </a:solidFill>
                          <a:latin typeface="Calibri"/>
                        </a:rPr>
                        <a:t>in South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Eastern </a:t>
                      </a:r>
                      <a:r>
                        <a:rPr lang="en-US" sz="1000" b="1" i="0" u="none" strike="noStrike" dirty="0">
                          <a:solidFill>
                            <a:srgbClr val="000000"/>
                          </a:solidFill>
                          <a:latin typeface="Calibri"/>
                        </a:rPr>
                        <a:t>Europe (RSPC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SEE)</a:t>
                      </a:r>
                    </a:p>
                    <a:p>
                      <a:pPr algn="l" fontAlgn="b"/>
                      <a:r>
                        <a:rPr lang="en-US" sz="1000" b="1" i="0" u="none" strike="noStrike" dirty="0" smtClean="0">
                          <a:solidFill>
                            <a:srgbClr val="000000"/>
                          </a:solidFill>
                          <a:latin typeface="Calibri"/>
                        </a:rPr>
                        <a:t>- Sofia</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80266">
                <a:tc vMerge="1">
                  <a:txBody>
                    <a:bodyPr/>
                    <a:lstStyle/>
                    <a:p>
                      <a:endParaRPr lang="en-US"/>
                    </a:p>
                  </a:txBody>
                  <a:tcPr/>
                </a:tc>
                <a:tc>
                  <a:txBody>
                    <a:bodyPr/>
                    <a:lstStyle/>
                    <a:p>
                      <a:pPr algn="l" fontAlgn="b"/>
                      <a:r>
                        <a:rPr lang="en-US" sz="1000" b="1" i="0" u="none" strike="noStrike" dirty="0" smtClean="0">
                          <a:solidFill>
                            <a:srgbClr val="000000"/>
                          </a:solidFill>
                          <a:latin typeface="Calibri"/>
                        </a:rPr>
                        <a:t>  Conference </a:t>
                      </a:r>
                      <a:r>
                        <a:rPr lang="en-US" sz="1000" b="1" i="0" u="none" strike="noStrike" dirty="0">
                          <a:solidFill>
                            <a:srgbClr val="000000"/>
                          </a:solidFill>
                          <a:latin typeface="Calibri"/>
                        </a:rPr>
                        <a:t>of the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European Integration </a:t>
                      </a:r>
                    </a:p>
                    <a:p>
                      <a:pPr algn="l" fontAlgn="b"/>
                      <a:r>
                        <a:rPr lang="en-US" sz="1000" b="1" i="0" u="none" strike="noStrike" dirty="0" smtClean="0">
                          <a:solidFill>
                            <a:srgbClr val="000000"/>
                          </a:solidFill>
                          <a:latin typeface="Calibri"/>
                        </a:rPr>
                        <a:t>  Parliamentary </a:t>
                      </a:r>
                    </a:p>
                    <a:p>
                      <a:pPr algn="l" fontAlgn="b"/>
                      <a:r>
                        <a:rPr lang="en-US" sz="1000" b="1" i="0" u="none" strike="noStrike" dirty="0" smtClean="0">
                          <a:solidFill>
                            <a:srgbClr val="000000"/>
                          </a:solidFill>
                          <a:latin typeface="Calibri"/>
                        </a:rPr>
                        <a:t>  Committees </a:t>
                      </a:r>
                      <a:r>
                        <a:rPr lang="en-US" sz="1000" b="1" i="0" u="none" strike="noStrike" dirty="0">
                          <a:solidFill>
                            <a:srgbClr val="000000"/>
                          </a:solidFill>
                          <a:latin typeface="Calibri"/>
                        </a:rPr>
                        <a:t>of States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participating </a:t>
                      </a:r>
                      <a:r>
                        <a:rPr lang="en-US" sz="1000" b="1" i="0" u="none" strike="noStrike" dirty="0">
                          <a:solidFill>
                            <a:srgbClr val="000000"/>
                          </a:solidFill>
                          <a:latin typeface="Calibri"/>
                        </a:rPr>
                        <a:t>to the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Stabilization </a:t>
                      </a:r>
                      <a:r>
                        <a:rPr lang="en-US" sz="1000" b="1" i="0" u="none" strike="noStrike" dirty="0">
                          <a:solidFill>
                            <a:srgbClr val="000000"/>
                          </a:solidFill>
                          <a:latin typeface="Calibri"/>
                        </a:rPr>
                        <a:t>and </a:t>
                      </a:r>
                      <a:endParaRPr lang="en-US" sz="1000" b="1" i="0" u="none" strike="noStrike" dirty="0" smtClean="0">
                        <a:solidFill>
                          <a:srgbClr val="000000"/>
                        </a:solidFill>
                        <a:latin typeface="Calibri"/>
                      </a:endParaRPr>
                    </a:p>
                    <a:p>
                      <a:pPr algn="l" fontAlgn="b"/>
                      <a:r>
                        <a:rPr lang="en-US" sz="1000" b="1" i="0" u="none" strike="noStrike" dirty="0" smtClean="0">
                          <a:solidFill>
                            <a:srgbClr val="000000"/>
                          </a:solidFill>
                          <a:latin typeface="Calibri"/>
                        </a:rPr>
                        <a:t>  Association Process </a:t>
                      </a:r>
                    </a:p>
                    <a:p>
                      <a:pPr algn="l" fontAlgn="b"/>
                      <a:r>
                        <a:rPr lang="en-US" sz="1000" b="1" i="0" u="none" strike="noStrike" dirty="0" smtClean="0">
                          <a:solidFill>
                            <a:srgbClr val="000000"/>
                          </a:solidFill>
                          <a:latin typeface="Calibri"/>
                        </a:rPr>
                        <a:t>  (COSAP)</a:t>
                      </a:r>
                    </a:p>
                    <a:p>
                      <a:pPr algn="l" fontAlgn="b"/>
                      <a:r>
                        <a:rPr lang="en-US" sz="1000" b="1" i="0" u="none" strike="noStrike" dirty="0" smtClean="0">
                          <a:solidFill>
                            <a:srgbClr val="000000"/>
                          </a:solidFill>
                          <a:latin typeface="Calibri"/>
                        </a:rPr>
                        <a:t>- Rotating</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6844">
                <a:tc vMerge="1">
                  <a:txBody>
                    <a:bodyPr/>
                    <a:lstStyle/>
                    <a:p>
                      <a:endParaRPr lang="en-US"/>
                    </a:p>
                  </a:txBody>
                  <a:tcPr/>
                </a:tc>
                <a:tc>
                  <a:txBody>
                    <a:bodyPr/>
                    <a:lstStyle/>
                    <a:p>
                      <a:pPr algn="l" fontAlgn="b"/>
                      <a:r>
                        <a:rPr lang="en-US" sz="1000" b="1" i="0" u="none" strike="noStrike" dirty="0" smtClean="0">
                          <a:solidFill>
                            <a:srgbClr val="000000"/>
                          </a:solidFill>
                          <a:latin typeface="Calibri"/>
                        </a:rPr>
                        <a:t>  CETINJE </a:t>
                      </a:r>
                    </a:p>
                    <a:p>
                      <a:pPr algn="l" fontAlgn="b"/>
                      <a:r>
                        <a:rPr lang="en-US" sz="1000" b="1" i="0" u="none" strike="noStrike" dirty="0" smtClean="0">
                          <a:solidFill>
                            <a:srgbClr val="000000"/>
                          </a:solidFill>
                          <a:latin typeface="Calibri"/>
                        </a:rPr>
                        <a:t>  Parliamentary Forum</a:t>
                      </a:r>
                    </a:p>
                    <a:p>
                      <a:pPr algn="l" fontAlgn="b"/>
                      <a:r>
                        <a:rPr lang="en-US" sz="1000" b="1" i="0" u="none" strike="noStrike" dirty="0" smtClean="0">
                          <a:solidFill>
                            <a:srgbClr val="000000"/>
                          </a:solidFill>
                          <a:latin typeface="Calibri"/>
                        </a:rPr>
                        <a:t>- </a:t>
                      </a:r>
                      <a:r>
                        <a:rPr lang="en-US" sz="1000" b="1" i="0" u="none" strike="noStrike" dirty="0" err="1" smtClean="0">
                          <a:solidFill>
                            <a:srgbClr val="000000"/>
                          </a:solidFill>
                          <a:latin typeface="Calibri"/>
                        </a:rPr>
                        <a:t>Cetinje</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827088" y="4437063"/>
          <a:ext cx="7921625" cy="1082675"/>
        </p:xfrm>
        <a:graphic>
          <a:graphicData uri="http://schemas.openxmlformats.org/drawingml/2006/table">
            <a:tbl>
              <a:tblPr/>
              <a:tblGrid>
                <a:gridCol w="1225550"/>
                <a:gridCol w="25400"/>
                <a:gridCol w="477243"/>
                <a:gridCol w="576064"/>
                <a:gridCol w="504056"/>
                <a:gridCol w="432048"/>
                <a:gridCol w="432048"/>
                <a:gridCol w="504056"/>
                <a:gridCol w="576064"/>
                <a:gridCol w="504056"/>
                <a:gridCol w="576064"/>
                <a:gridCol w="792088"/>
                <a:gridCol w="360040"/>
                <a:gridCol w="504056"/>
                <a:gridCol w="432048"/>
              </a:tblGrid>
              <a:tr h="504055">
                <a:tc>
                  <a:txBody>
                    <a:bodyPr/>
                    <a:lstStyle/>
                    <a:p>
                      <a:pPr algn="l" fontAlgn="b"/>
                      <a:r>
                        <a:rPr lang="en-US" sz="1000" b="1" i="0" u="none" strike="noStrike" dirty="0" smtClean="0">
                          <a:solidFill>
                            <a:srgbClr val="000000"/>
                          </a:solidFill>
                          <a:latin typeface="Calibri"/>
                        </a:rPr>
                        <a:t>  Regional Cooperation</a:t>
                      </a:r>
                    </a:p>
                    <a:p>
                      <a:pPr algn="l" fontAlgn="b"/>
                      <a:r>
                        <a:rPr lang="en-US" sz="1000" b="1" i="0" u="none" strike="noStrike" dirty="0" smtClean="0">
                          <a:solidFill>
                            <a:srgbClr val="000000"/>
                          </a:solidFill>
                          <a:latin typeface="Calibri"/>
                        </a:rPr>
                        <a:t>  Council</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dirty="0">
                        <a:solidFill>
                          <a:srgbClr val="000000"/>
                        </a:solidFill>
                        <a:latin typeface="Calibri"/>
                      </a:endParaRPr>
                    </a:p>
                  </a:txBody>
                  <a:tcPr marL="0" marR="0" marT="0" marB="0" anchor="b">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latin typeface="Calibri"/>
                        </a:rPr>
                        <a:t>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smtClean="0">
                          <a:solidFill>
                            <a:srgbClr val="000000"/>
                          </a:solidFill>
                          <a:latin typeface="Calibri"/>
                        </a:rPr>
                        <a:t>        x</a:t>
                      </a:r>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7507">
                <a:tc>
                  <a:txBody>
                    <a:bodyPr/>
                    <a:lstStyle/>
                    <a:p>
                      <a:pPr algn="l" fontAlgn="b"/>
                      <a:r>
                        <a:rPr lang="en-US" sz="1000" b="1" i="0" u="none" strike="noStrike" dirty="0" smtClean="0">
                          <a:solidFill>
                            <a:srgbClr val="000000"/>
                          </a:solidFill>
                          <a:latin typeface="Calibri"/>
                        </a:rPr>
                        <a:t>  </a:t>
                      </a:r>
                      <a:r>
                        <a:rPr lang="en-US" sz="1800" b="1" i="0" u="none" strike="noStrike" dirty="0" smtClean="0">
                          <a:solidFill>
                            <a:srgbClr val="000000"/>
                          </a:solidFill>
                          <a:latin typeface="Calibri"/>
                        </a:rPr>
                        <a:t>Total: 42</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smtClean="0">
                          <a:solidFill>
                            <a:srgbClr val="000000"/>
                          </a:solidFill>
                          <a:latin typeface="Calibri"/>
                        </a:rPr>
                        <a:t>  </a:t>
                      </a:r>
                      <a:endParaRPr lang="en-US" sz="1000" b="1" i="0" u="none" strike="noStrike" dirty="0">
                        <a:solidFill>
                          <a:srgbClr val="000000"/>
                        </a:solidFill>
                        <a:latin typeface="Calibri"/>
                      </a:endParaRPr>
                    </a:p>
                  </a:txBody>
                  <a:tcPr marL="0" marR="0" marT="0" marB="0" anchor="b">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38</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40</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24</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39</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800" b="1" i="0" u="none" strike="noStrike" dirty="0" smtClean="0">
                          <a:solidFill>
                            <a:srgbClr val="000000"/>
                          </a:solidFill>
                          <a:latin typeface="Calibri"/>
                        </a:rPr>
                        <a:t>9</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20</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39</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25</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39</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39</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13</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17</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smtClean="0">
                          <a:solidFill>
                            <a:srgbClr val="000000"/>
                          </a:solidFill>
                          <a:latin typeface="Calibri"/>
                        </a:rPr>
                        <a:t>     </a:t>
                      </a:r>
                      <a:r>
                        <a:rPr lang="en-US" sz="1000" b="1" i="0" u="none" strike="noStrike" dirty="0" err="1" smtClean="0">
                          <a:solidFill>
                            <a:srgbClr val="000000"/>
                          </a:solidFill>
                          <a:latin typeface="Calibri"/>
                        </a:rPr>
                        <a:t>Sloven</a:t>
                      </a:r>
                      <a:r>
                        <a:rPr lang="en-US" sz="1000" b="1" i="0" u="none" strike="noStrike" dirty="0" smtClean="0">
                          <a:solidFill>
                            <a:srgbClr val="000000"/>
                          </a:solidFill>
                          <a:latin typeface="Calibri"/>
                        </a:rPr>
                        <a:t>.</a:t>
                      </a:r>
                      <a:r>
                        <a:rPr lang="en-US" sz="1000" b="1" i="0" u="none" strike="noStrike" baseline="0" dirty="0" smtClean="0">
                          <a:solidFill>
                            <a:srgbClr val="000000"/>
                          </a:solidFill>
                          <a:latin typeface="Calibri"/>
                        </a:rPr>
                        <a:t> </a:t>
                      </a:r>
                    </a:p>
                    <a:p>
                      <a:pPr algn="l" fontAlgn="b"/>
                      <a:r>
                        <a:rPr lang="en-US" sz="1000" b="1" i="0" u="none" strike="noStrike" baseline="0" dirty="0" smtClean="0">
                          <a:solidFill>
                            <a:srgbClr val="000000"/>
                          </a:solidFill>
                          <a:latin typeface="Calibri"/>
                        </a:rPr>
                        <a:t>   </a:t>
                      </a:r>
                      <a:r>
                        <a:rPr lang="en-US" sz="1000" b="1" i="0" u="none" strike="noStrike" dirty="0" smtClean="0">
                          <a:solidFill>
                            <a:srgbClr val="000000"/>
                          </a:solidFill>
                          <a:latin typeface="Calibri"/>
                        </a:rPr>
                        <a:t>  </a:t>
                      </a:r>
                      <a:r>
                        <a:rPr lang="en-US" sz="1800" b="1" i="0" u="none" strike="noStrike" dirty="0" smtClean="0">
                          <a:solidFill>
                            <a:srgbClr val="000000"/>
                          </a:solidFill>
                          <a:latin typeface="Calibri"/>
                        </a:rPr>
                        <a:t>12</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827088" y="5589588"/>
          <a:ext cx="7935912" cy="1023937"/>
        </p:xfrm>
        <a:graphic>
          <a:graphicData uri="http://schemas.openxmlformats.org/drawingml/2006/table">
            <a:tbl>
              <a:tblPr/>
              <a:tblGrid>
                <a:gridCol w="769023"/>
                <a:gridCol w="531466"/>
                <a:gridCol w="462726"/>
                <a:gridCol w="524279"/>
                <a:gridCol w="533957"/>
                <a:gridCol w="423584"/>
                <a:gridCol w="409084"/>
                <a:gridCol w="515466"/>
                <a:gridCol w="567635"/>
                <a:gridCol w="496681"/>
                <a:gridCol w="567635"/>
                <a:gridCol w="813605"/>
                <a:gridCol w="379618"/>
                <a:gridCol w="455542"/>
                <a:gridCol w="485114"/>
              </a:tblGrid>
              <a:tr h="1024508">
                <a:tc>
                  <a:txBody>
                    <a:bodyPr/>
                    <a:lstStyle/>
                    <a:p>
                      <a:pPr algn="l" fontAlgn="b"/>
                      <a:r>
                        <a:rPr lang="en-US" sz="1000" b="1" i="0" u="none" strike="noStrike" baseline="0" dirty="0" smtClean="0">
                          <a:solidFill>
                            <a:schemeClr val="tx1"/>
                          </a:solidFill>
                          <a:latin typeface="Calibri"/>
                        </a:rPr>
                        <a:t> H</a:t>
                      </a:r>
                      <a:r>
                        <a:rPr lang="en-US" sz="1050" b="1" i="0" u="none" strike="noStrike" baseline="0" dirty="0" smtClean="0">
                          <a:solidFill>
                            <a:schemeClr val="tx1"/>
                          </a:solidFill>
                          <a:latin typeface="Calibri"/>
                        </a:rPr>
                        <a:t>eadquarters </a:t>
                      </a:r>
                    </a:p>
                    <a:p>
                      <a:pPr algn="l" fontAlgn="b"/>
                      <a:r>
                        <a:rPr lang="en-US" sz="1050" b="1" i="0" u="none" strike="noStrike" baseline="0" dirty="0" smtClean="0">
                          <a:solidFill>
                            <a:schemeClr val="tx1"/>
                          </a:solidFill>
                          <a:latin typeface="Calibri"/>
                        </a:rPr>
                        <a:t>  South East </a:t>
                      </a:r>
                    </a:p>
                    <a:p>
                      <a:pPr algn="l" fontAlgn="b"/>
                      <a:r>
                        <a:rPr lang="en-US" sz="1050" b="1" i="0" u="none" strike="noStrike" baseline="0" dirty="0" smtClean="0">
                          <a:solidFill>
                            <a:schemeClr val="tx1"/>
                          </a:solidFill>
                          <a:latin typeface="Calibri"/>
                        </a:rPr>
                        <a:t>  Europe: </a:t>
                      </a:r>
                    </a:p>
                    <a:p>
                      <a:pPr algn="l" fontAlgn="b"/>
                      <a:r>
                        <a:rPr lang="en-US" sz="1050" b="1" i="0" u="none" strike="noStrike" baseline="0" dirty="0" smtClean="0">
                          <a:solidFill>
                            <a:schemeClr val="tx1"/>
                          </a:solidFill>
                          <a:latin typeface="Calibri"/>
                        </a:rPr>
                        <a:t>26+ 4 rotating</a:t>
                      </a:r>
                      <a:endParaRPr lang="en-US" sz="1050" b="1"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smtClean="0">
                          <a:solidFill>
                            <a:srgbClr val="000000"/>
                          </a:solidFill>
                          <a:latin typeface="Calibri"/>
                        </a:rPr>
                        <a:t>  Per </a:t>
                      </a:r>
                    </a:p>
                    <a:p>
                      <a:pPr algn="l" fontAlgn="b"/>
                      <a:r>
                        <a:rPr lang="en-US" sz="1000" b="1" i="0" u="none" strike="noStrike" dirty="0" smtClean="0">
                          <a:solidFill>
                            <a:srgbClr val="000000"/>
                          </a:solidFill>
                          <a:latin typeface="Calibri"/>
                        </a:rPr>
                        <a:t>  country:</a:t>
                      </a:r>
                      <a:endParaRPr lang="en-US" sz="1000" b="1" i="0" u="none" strike="noStrike" dirty="0">
                        <a:solidFill>
                          <a:srgbClr val="000000"/>
                        </a:solidFill>
                        <a:latin typeface="Calibri"/>
                      </a:endParaRPr>
                    </a:p>
                  </a:txBody>
                  <a:tcPr marL="0" marR="0" marT="0" marB="0" anchor="b">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4</a:t>
                      </a:r>
                      <a:endParaRPr lang="en-US" sz="18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smtClean="0">
                          <a:solidFill>
                            <a:srgbClr val="000000"/>
                          </a:solidFill>
                          <a:latin typeface="Calibri"/>
                        </a:rPr>
                        <a:t>  </a:t>
                      </a:r>
                      <a:r>
                        <a:rPr lang="en-US" sz="1800" b="1" i="0" u="none" strike="noStrike" dirty="0" smtClean="0">
                          <a:solidFill>
                            <a:srgbClr val="000000"/>
                          </a:solidFill>
                          <a:latin typeface="Calibri"/>
                        </a:rPr>
                        <a:t>2</a:t>
                      </a:r>
                      <a:r>
                        <a:rPr lang="en-US" sz="1000" b="1" i="0" u="none" strike="noStrike" baseline="0" dirty="0" smtClean="0">
                          <a:solidFill>
                            <a:srgbClr val="000000"/>
                          </a:solidFill>
                          <a:latin typeface="Calibri"/>
                        </a:rPr>
                        <a:t>Slov.</a:t>
                      </a:r>
                    </a:p>
                    <a:p>
                      <a:pPr algn="l" fontAlgn="b"/>
                      <a:r>
                        <a:rPr lang="en-US" sz="1000" b="1" i="0" u="none" strike="noStrike" baseline="0" dirty="0" smtClean="0">
                          <a:solidFill>
                            <a:srgbClr val="000000"/>
                          </a:solidFill>
                          <a:latin typeface="Calibri"/>
                        </a:rPr>
                        <a:t>  </a:t>
                      </a:r>
                      <a:r>
                        <a:rPr lang="en-US" sz="1800" b="1" i="0" u="none" strike="noStrike" baseline="0" dirty="0" smtClean="0">
                          <a:solidFill>
                            <a:srgbClr val="000000"/>
                          </a:solidFill>
                          <a:latin typeface="Calibri"/>
                        </a:rPr>
                        <a:t>7</a:t>
                      </a:r>
                    </a:p>
                    <a:p>
                      <a:pPr algn="l" fontAlgn="b"/>
                      <a:r>
                        <a:rPr lang="en-US" sz="1000" b="1" i="0" u="none" strike="noStrike" baseline="0" dirty="0" smtClean="0">
                          <a:solidFill>
                            <a:srgbClr val="000000"/>
                          </a:solidFill>
                          <a:latin typeface="Calibri"/>
                        </a:rPr>
                        <a:t>others</a:t>
                      </a:r>
                    </a:p>
                    <a:p>
                      <a:pPr algn="l" fontAlgn="b"/>
                      <a:endParaRPr lang="en-US" sz="10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9514" name="TextBox 7"/>
          <p:cNvSpPr txBox="1">
            <a:spLocks noChangeArrowheads="1"/>
          </p:cNvSpPr>
          <p:nvPr/>
        </p:nvSpPr>
        <p:spPr bwMode="auto">
          <a:xfrm>
            <a:off x="8001000" y="214313"/>
            <a:ext cx="790575" cy="276225"/>
          </a:xfrm>
          <a:prstGeom prst="rect">
            <a:avLst/>
          </a:prstGeom>
          <a:noFill/>
          <a:ln w="9525">
            <a:noFill/>
            <a:miter lim="800000"/>
            <a:headEnd/>
            <a:tailEnd/>
          </a:ln>
        </p:spPr>
        <p:txBody>
          <a:bodyPr>
            <a:spAutoFit/>
          </a:bodyPr>
          <a:lstStyle/>
          <a:p>
            <a:r>
              <a:rPr lang="en-US" sz="1200" b="1">
                <a:latin typeface="Calibri" pitchFamily="34" charset="0"/>
              </a:rPr>
              <a:t>Annex I</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ctrTitle"/>
          </p:nvPr>
        </p:nvSpPr>
        <p:spPr>
          <a:xfrm>
            <a:off x="755650" y="333375"/>
            <a:ext cx="7772400" cy="647700"/>
          </a:xfrm>
        </p:spPr>
        <p:txBody>
          <a:bodyPr/>
          <a:lstStyle/>
          <a:p>
            <a:r>
              <a:rPr lang="en-GB" sz="2600" b="1" smtClean="0"/>
              <a:t>Table 1. SEE Regional Cooperation Events per Area</a:t>
            </a:r>
            <a:endParaRPr lang="en-GB" sz="2600" i="1" smtClean="0"/>
          </a:p>
        </p:txBody>
      </p:sp>
      <p:graphicFrame>
        <p:nvGraphicFramePr>
          <p:cNvPr id="6" name="Table 5"/>
          <p:cNvGraphicFramePr>
            <a:graphicFrameLocks noGrp="1"/>
          </p:cNvGraphicFramePr>
          <p:nvPr/>
        </p:nvGraphicFramePr>
        <p:xfrm>
          <a:off x="755650" y="1125538"/>
          <a:ext cx="7704138" cy="5354637"/>
        </p:xfrm>
        <a:graphic>
          <a:graphicData uri="http://schemas.openxmlformats.org/drawingml/2006/table">
            <a:tbl>
              <a:tblPr/>
              <a:tblGrid>
                <a:gridCol w="3516992"/>
                <a:gridCol w="2118327"/>
                <a:gridCol w="992076"/>
                <a:gridCol w="1077460"/>
              </a:tblGrid>
              <a:tr h="510271">
                <a:tc>
                  <a:txBody>
                    <a:bodyPr/>
                    <a:lstStyle/>
                    <a:p>
                      <a:pPr algn="ctr">
                        <a:lnSpc>
                          <a:spcPct val="115000"/>
                        </a:lnSpc>
                        <a:spcAft>
                          <a:spcPts val="1000"/>
                        </a:spcAft>
                      </a:pPr>
                      <a:r>
                        <a:rPr lang="en-GB" sz="1800" b="1" dirty="0">
                          <a:solidFill>
                            <a:schemeClr val="tx1"/>
                          </a:solidFill>
                          <a:latin typeface="Calibri"/>
                          <a:ea typeface="Calibri"/>
                          <a:cs typeface="Calibri"/>
                        </a:rPr>
                        <a:t>Cooperation Area </a:t>
                      </a:r>
                      <a:endParaRPr lang="en-GB" sz="1800" b="1" dirty="0">
                        <a:solidFill>
                          <a:schemeClr val="tx1"/>
                        </a:solidFill>
                        <a:latin typeface="Calibri"/>
                        <a:ea typeface="Calibri"/>
                        <a:cs typeface="Times New Roman"/>
                      </a:endParaRPr>
                    </a:p>
                  </a:txBody>
                  <a:tcPr marL="68505" marR="685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800" b="1" dirty="0">
                          <a:solidFill>
                            <a:schemeClr val="tx1"/>
                          </a:solidFill>
                          <a:latin typeface="Calibri"/>
                          <a:ea typeface="Calibri"/>
                          <a:cs typeface="Calibri"/>
                        </a:rPr>
                        <a:t>Organized/</a:t>
                      </a:r>
                      <a:br>
                        <a:rPr lang="en-GB" sz="1800" b="1" dirty="0">
                          <a:solidFill>
                            <a:schemeClr val="tx1"/>
                          </a:solidFill>
                          <a:latin typeface="Calibri"/>
                          <a:ea typeface="Calibri"/>
                          <a:cs typeface="Calibri"/>
                        </a:rPr>
                      </a:br>
                      <a:r>
                        <a:rPr lang="en-GB" sz="1800" b="1" dirty="0">
                          <a:solidFill>
                            <a:schemeClr val="tx1"/>
                          </a:solidFill>
                          <a:latin typeface="Calibri"/>
                          <a:ea typeface="Calibri"/>
                          <a:cs typeface="Calibri"/>
                        </a:rPr>
                        <a:t>co-organised by RCC </a:t>
                      </a:r>
                      <a:endParaRPr lang="en-GB" sz="1800" b="1" dirty="0">
                        <a:solidFill>
                          <a:schemeClr val="tx1"/>
                        </a:solidFill>
                        <a:latin typeface="Calibri"/>
                        <a:ea typeface="Calibri"/>
                        <a:cs typeface="Times New Roman"/>
                      </a:endParaRPr>
                    </a:p>
                  </a:txBody>
                  <a:tcPr marL="68505" marR="685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800" b="1" dirty="0">
                          <a:solidFill>
                            <a:schemeClr val="tx1"/>
                          </a:solidFill>
                          <a:latin typeface="Calibri"/>
                          <a:ea typeface="Calibri"/>
                          <a:cs typeface="Calibri"/>
                        </a:rPr>
                        <a:t>Others </a:t>
                      </a:r>
                      <a:endParaRPr lang="en-GB" sz="1800" b="1" dirty="0">
                        <a:solidFill>
                          <a:schemeClr val="tx1"/>
                        </a:solidFill>
                        <a:latin typeface="Calibri"/>
                        <a:ea typeface="Calibri"/>
                        <a:cs typeface="Times New Roman"/>
                      </a:endParaRPr>
                    </a:p>
                  </a:txBody>
                  <a:tcPr marL="68505" marR="685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800" b="1" dirty="0">
                          <a:solidFill>
                            <a:schemeClr val="tx1"/>
                          </a:solidFill>
                          <a:latin typeface="Calibri"/>
                          <a:ea typeface="Calibri"/>
                          <a:cs typeface="Calibri"/>
                        </a:rPr>
                        <a:t>Total </a:t>
                      </a:r>
                      <a:endParaRPr lang="en-GB" sz="1800" b="1" dirty="0">
                        <a:solidFill>
                          <a:schemeClr val="tx1"/>
                        </a:solidFill>
                        <a:latin typeface="Calibri"/>
                        <a:ea typeface="Calibri"/>
                        <a:cs typeface="Times New Roman"/>
                      </a:endParaRPr>
                    </a:p>
                  </a:txBody>
                  <a:tcPr marL="68505" marR="685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338">
                <a:tc>
                  <a:txBody>
                    <a:bodyPr/>
                    <a:lstStyle/>
                    <a:p>
                      <a:pPr>
                        <a:lnSpc>
                          <a:spcPct val="115000"/>
                        </a:lnSpc>
                        <a:spcAft>
                          <a:spcPts val="1000"/>
                        </a:spcAft>
                      </a:pPr>
                      <a:r>
                        <a:rPr lang="en-GB" sz="1800" b="1" dirty="0">
                          <a:solidFill>
                            <a:schemeClr val="tx1"/>
                          </a:solidFill>
                          <a:latin typeface="Calibri"/>
                          <a:ea typeface="Calibri"/>
                          <a:cs typeface="Calibri"/>
                        </a:rPr>
                        <a:t>Economic and Social Development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12</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51</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63</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2234">
                <a:tc>
                  <a:txBody>
                    <a:bodyPr/>
                    <a:lstStyle/>
                    <a:p>
                      <a:pPr>
                        <a:lnSpc>
                          <a:spcPct val="115000"/>
                        </a:lnSpc>
                        <a:spcAft>
                          <a:spcPts val="1000"/>
                        </a:spcAft>
                      </a:pPr>
                      <a:r>
                        <a:rPr lang="en-GB" sz="1800" b="1" dirty="0">
                          <a:solidFill>
                            <a:schemeClr val="tx1"/>
                          </a:solidFill>
                          <a:latin typeface="Calibri"/>
                          <a:ea typeface="Calibri"/>
                          <a:cs typeface="Calibri"/>
                        </a:rPr>
                        <a:t>Energy and Infrastructure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9</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36</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45</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46">
                <a:tc>
                  <a:txBody>
                    <a:bodyPr/>
                    <a:lstStyle/>
                    <a:p>
                      <a:pPr>
                        <a:lnSpc>
                          <a:spcPct val="115000"/>
                        </a:lnSpc>
                        <a:spcAft>
                          <a:spcPts val="1000"/>
                        </a:spcAft>
                      </a:pPr>
                      <a:r>
                        <a:rPr lang="en-GB" sz="1800" b="1" dirty="0">
                          <a:solidFill>
                            <a:schemeClr val="tx1"/>
                          </a:solidFill>
                          <a:latin typeface="Calibri"/>
                          <a:ea typeface="Calibri"/>
                          <a:cs typeface="Calibri"/>
                        </a:rPr>
                        <a:t>Justice and Home Affairs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9</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39</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48</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9500">
                <a:tc>
                  <a:txBody>
                    <a:bodyPr/>
                    <a:lstStyle/>
                    <a:p>
                      <a:pPr>
                        <a:lnSpc>
                          <a:spcPct val="115000"/>
                        </a:lnSpc>
                        <a:spcAft>
                          <a:spcPts val="1000"/>
                        </a:spcAft>
                      </a:pPr>
                      <a:r>
                        <a:rPr lang="en-GB" sz="1800" b="1" dirty="0">
                          <a:solidFill>
                            <a:schemeClr val="tx1"/>
                          </a:solidFill>
                          <a:latin typeface="Calibri"/>
                          <a:ea typeface="Calibri"/>
                          <a:cs typeface="Calibri"/>
                        </a:rPr>
                        <a:t>Security Cooperation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5</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32</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37</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277">
                <a:tc>
                  <a:txBody>
                    <a:bodyPr/>
                    <a:lstStyle/>
                    <a:p>
                      <a:pPr>
                        <a:lnSpc>
                          <a:spcPct val="115000"/>
                        </a:lnSpc>
                        <a:spcAft>
                          <a:spcPts val="1000"/>
                        </a:spcAft>
                      </a:pPr>
                      <a:r>
                        <a:rPr lang="en-GB" sz="1800" b="1" dirty="0">
                          <a:solidFill>
                            <a:schemeClr val="tx1"/>
                          </a:solidFill>
                          <a:latin typeface="Calibri"/>
                          <a:ea typeface="Calibri"/>
                          <a:cs typeface="Calibri"/>
                        </a:rPr>
                        <a:t>Building Human Capital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5</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21</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26</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10">
                <a:tc>
                  <a:txBody>
                    <a:bodyPr/>
                    <a:lstStyle/>
                    <a:p>
                      <a:pPr>
                        <a:lnSpc>
                          <a:spcPct val="115000"/>
                        </a:lnSpc>
                        <a:spcAft>
                          <a:spcPts val="1000"/>
                        </a:spcAft>
                      </a:pPr>
                      <a:r>
                        <a:rPr lang="en-GB" sz="1800" b="1" dirty="0">
                          <a:solidFill>
                            <a:schemeClr val="tx1"/>
                          </a:solidFill>
                          <a:latin typeface="Calibri"/>
                          <a:ea typeface="Calibri"/>
                          <a:cs typeface="Calibri"/>
                        </a:rPr>
                        <a:t>Parliamentary Cooperation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2</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7</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9</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808">
                <a:tc>
                  <a:txBody>
                    <a:bodyPr/>
                    <a:lstStyle/>
                    <a:p>
                      <a:pPr>
                        <a:lnSpc>
                          <a:spcPct val="115000"/>
                        </a:lnSpc>
                        <a:spcAft>
                          <a:spcPts val="1000"/>
                        </a:spcAft>
                      </a:pPr>
                      <a:r>
                        <a:rPr lang="en-GB" sz="1800" b="1" dirty="0">
                          <a:solidFill>
                            <a:schemeClr val="tx1"/>
                          </a:solidFill>
                          <a:latin typeface="Calibri"/>
                          <a:ea typeface="Calibri"/>
                          <a:cs typeface="Calibri"/>
                        </a:rPr>
                        <a:t>Media Cooperation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4</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10</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14</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583">
                <a:tc>
                  <a:txBody>
                    <a:bodyPr/>
                    <a:lstStyle/>
                    <a:p>
                      <a:pPr>
                        <a:lnSpc>
                          <a:spcPct val="115000"/>
                        </a:lnSpc>
                        <a:spcAft>
                          <a:spcPts val="1000"/>
                        </a:spcAft>
                      </a:pPr>
                      <a:r>
                        <a:rPr lang="en-GB" sz="1800" b="1" dirty="0">
                          <a:solidFill>
                            <a:schemeClr val="tx1"/>
                          </a:solidFill>
                          <a:latin typeface="Calibri"/>
                          <a:ea typeface="Calibri"/>
                          <a:cs typeface="Calibri"/>
                        </a:rPr>
                        <a:t>Cooperation of Local Communities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1</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1</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2</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336">
                <a:tc>
                  <a:txBody>
                    <a:bodyPr/>
                    <a:lstStyle/>
                    <a:p>
                      <a:pPr>
                        <a:lnSpc>
                          <a:spcPct val="115000"/>
                        </a:lnSpc>
                        <a:spcAft>
                          <a:spcPts val="1000"/>
                        </a:spcAft>
                      </a:pPr>
                      <a:r>
                        <a:rPr lang="en-GB" sz="1800" b="1" dirty="0">
                          <a:solidFill>
                            <a:schemeClr val="tx1"/>
                          </a:solidFill>
                          <a:latin typeface="Calibri"/>
                          <a:ea typeface="Calibri"/>
                          <a:cs typeface="Calibri"/>
                        </a:rPr>
                        <a:t>Civil Society Cooperation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1</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8</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9</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114">
                <a:tc>
                  <a:txBody>
                    <a:bodyPr/>
                    <a:lstStyle/>
                    <a:p>
                      <a:pPr>
                        <a:lnSpc>
                          <a:spcPct val="115000"/>
                        </a:lnSpc>
                        <a:spcAft>
                          <a:spcPts val="1000"/>
                        </a:spcAft>
                      </a:pPr>
                      <a:r>
                        <a:rPr lang="en-GB" sz="1800" b="1" dirty="0">
                          <a:solidFill>
                            <a:schemeClr val="tx1"/>
                          </a:solidFill>
                          <a:latin typeface="Calibri"/>
                          <a:ea typeface="Calibri"/>
                          <a:cs typeface="Calibri"/>
                        </a:rPr>
                        <a:t>Events of political profile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0</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31</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31</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5293">
                <a:tc>
                  <a:txBody>
                    <a:bodyPr/>
                    <a:lstStyle/>
                    <a:p>
                      <a:pPr>
                        <a:lnSpc>
                          <a:spcPct val="115000"/>
                        </a:lnSpc>
                        <a:spcAft>
                          <a:spcPts val="1000"/>
                        </a:spcAft>
                      </a:pPr>
                      <a:r>
                        <a:rPr lang="en-GB" sz="1800" b="1" dirty="0">
                          <a:solidFill>
                            <a:schemeClr val="tx1"/>
                          </a:solidFill>
                          <a:latin typeface="Calibri"/>
                          <a:ea typeface="Calibri"/>
                          <a:cs typeface="Calibri"/>
                        </a:rPr>
                        <a:t>Horizontal Cooperation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2</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8</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10</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788">
                <a:tc>
                  <a:txBody>
                    <a:bodyPr/>
                    <a:lstStyle/>
                    <a:p>
                      <a:pPr>
                        <a:lnSpc>
                          <a:spcPct val="115000"/>
                        </a:lnSpc>
                        <a:spcAft>
                          <a:spcPts val="1000"/>
                        </a:spcAft>
                      </a:pPr>
                      <a:r>
                        <a:rPr lang="en-GB" sz="1800" b="1" dirty="0">
                          <a:solidFill>
                            <a:schemeClr val="tx1"/>
                          </a:solidFill>
                          <a:latin typeface="Calibri"/>
                          <a:ea typeface="Calibri"/>
                          <a:cs typeface="Calibri"/>
                        </a:rPr>
                        <a:t>RCC PR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3</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0</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3</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300">
                <a:tc>
                  <a:txBody>
                    <a:bodyPr/>
                    <a:lstStyle/>
                    <a:p>
                      <a:pPr>
                        <a:lnSpc>
                          <a:spcPct val="115000"/>
                        </a:lnSpc>
                        <a:spcAft>
                          <a:spcPts val="1000"/>
                        </a:spcAft>
                      </a:pPr>
                      <a:r>
                        <a:rPr lang="en-GB" sz="1800" b="1" dirty="0">
                          <a:solidFill>
                            <a:schemeClr val="tx1"/>
                          </a:solidFill>
                          <a:latin typeface="Calibri"/>
                          <a:ea typeface="Calibri"/>
                          <a:cs typeface="Calibri"/>
                        </a:rPr>
                        <a:t>Managing of the RCC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5</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a:solidFill>
                            <a:schemeClr val="tx1"/>
                          </a:solidFill>
                          <a:latin typeface="Calibri"/>
                          <a:ea typeface="Calibri"/>
                          <a:cs typeface="Calibri"/>
                        </a:rPr>
                        <a:t>0</a:t>
                      </a:r>
                      <a:endParaRPr lang="en-GB" sz="1800" b="1">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5</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83054">
                <a:tc>
                  <a:txBody>
                    <a:bodyPr/>
                    <a:lstStyle/>
                    <a:p>
                      <a:pPr>
                        <a:lnSpc>
                          <a:spcPct val="115000"/>
                        </a:lnSpc>
                        <a:spcAft>
                          <a:spcPts val="1000"/>
                        </a:spcAft>
                      </a:pPr>
                      <a:r>
                        <a:rPr lang="en-GB" sz="1800" b="1" dirty="0">
                          <a:solidFill>
                            <a:schemeClr val="tx1"/>
                          </a:solidFill>
                          <a:latin typeface="Calibri"/>
                          <a:ea typeface="Calibri"/>
                          <a:cs typeface="Calibri"/>
                        </a:rPr>
                        <a:t>Total </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58</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244</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n-GB" sz="1800" b="1" dirty="0">
                          <a:solidFill>
                            <a:schemeClr val="tx1"/>
                          </a:solidFill>
                          <a:latin typeface="Calibri"/>
                          <a:ea typeface="Calibri"/>
                          <a:cs typeface="Calibri"/>
                        </a:rPr>
                        <a:t>302</a:t>
                      </a:r>
                      <a:endParaRPr lang="en-GB" sz="1800" b="1" dirty="0">
                        <a:solidFill>
                          <a:schemeClr val="tx1"/>
                        </a:solidFill>
                        <a:latin typeface="Calibri"/>
                        <a:ea typeface="Calibri"/>
                        <a:cs typeface="Times New Roman"/>
                      </a:endParaRPr>
                    </a:p>
                  </a:txBody>
                  <a:tcPr marL="68505" marR="685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750" y="188913"/>
            <a:ext cx="7988300" cy="647700"/>
          </a:xfrm>
        </p:spPr>
        <p:txBody>
          <a:bodyPr>
            <a:normAutofit fontScale="90000"/>
          </a:bodyPr>
          <a:lstStyle/>
          <a:p>
            <a:pPr algn="l">
              <a:defRPr/>
            </a:pPr>
            <a:r>
              <a:rPr lang="en-GB" sz="2900" b="1" dirty="0" smtClean="0"/>
              <a:t>Table </a:t>
            </a:r>
            <a:r>
              <a:rPr lang="en-GB" sz="2900" b="1" dirty="0"/>
              <a:t>2. SEE Regional Cooperation </a:t>
            </a:r>
            <a:r>
              <a:rPr lang="en-GB" sz="2900" b="1" dirty="0" smtClean="0"/>
              <a:t>Meetings/per </a:t>
            </a:r>
            <a:r>
              <a:rPr lang="en-GB" sz="2900" b="1" dirty="0"/>
              <a:t>country</a:t>
            </a:r>
            <a:r>
              <a:rPr lang="en-GB" sz="2900" b="1" dirty="0">
                <a:solidFill>
                  <a:schemeClr val="tx2"/>
                </a:solidFill>
              </a:rPr>
              <a:t> </a:t>
            </a:r>
            <a:r>
              <a:rPr lang="en-GB" sz="2800" b="1" dirty="0" smtClean="0">
                <a:solidFill>
                  <a:schemeClr val="tx2"/>
                </a:solidFill>
              </a:rPr>
              <a:t>     </a:t>
            </a:r>
            <a:endParaRPr lang="en-GB" sz="1800" i="1" dirty="0">
              <a:solidFill>
                <a:schemeClr val="tx2"/>
              </a:solidFill>
            </a:endParaRPr>
          </a:p>
        </p:txBody>
      </p:sp>
      <p:graphicFrame>
        <p:nvGraphicFramePr>
          <p:cNvPr id="4" name="Table 3"/>
          <p:cNvGraphicFramePr>
            <a:graphicFrameLocks noGrp="1"/>
          </p:cNvGraphicFramePr>
          <p:nvPr/>
        </p:nvGraphicFramePr>
        <p:xfrm>
          <a:off x="323850" y="765175"/>
          <a:ext cx="8640763" cy="5478463"/>
        </p:xfrm>
        <a:graphic>
          <a:graphicData uri="http://schemas.openxmlformats.org/drawingml/2006/table">
            <a:tbl>
              <a:tblPr/>
              <a:tblGrid>
                <a:gridCol w="1491809"/>
                <a:gridCol w="1227455"/>
                <a:gridCol w="1236779"/>
                <a:gridCol w="1269760"/>
                <a:gridCol w="1269760"/>
                <a:gridCol w="1220289"/>
                <a:gridCol w="925110"/>
              </a:tblGrid>
              <a:tr h="127933">
                <a:tc gridSpan="7">
                  <a:txBody>
                    <a:bodyPr/>
                    <a:lstStyle/>
                    <a:p>
                      <a:pPr algn="ctr">
                        <a:lnSpc>
                          <a:spcPct val="115000"/>
                        </a:lnSpc>
                        <a:spcAft>
                          <a:spcPts val="0"/>
                        </a:spcAft>
                      </a:pPr>
                      <a:r>
                        <a:rPr lang="en-GB" sz="800" b="1" i="1" dirty="0">
                          <a:solidFill>
                            <a:srgbClr val="000000"/>
                          </a:solidFill>
                          <a:latin typeface="Calibri"/>
                          <a:ea typeface="Times New Roman"/>
                          <a:cs typeface="Calibri"/>
                        </a:rPr>
                        <a:t>SEE</a:t>
                      </a:r>
                      <a:endParaRPr lang="en-GB" sz="800" dirty="0">
                        <a:latin typeface="Calibri"/>
                        <a:ea typeface="Calibri"/>
                        <a:cs typeface="Times New Roman"/>
                      </a:endParaRPr>
                    </a:p>
                  </a:txBody>
                  <a:tcPr marL="52749" marR="527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66287">
                <a:tc>
                  <a:txBody>
                    <a:bodyPr/>
                    <a:lstStyle/>
                    <a:p>
                      <a:pPr algn="ctr">
                        <a:lnSpc>
                          <a:spcPct val="115000"/>
                        </a:lnSpc>
                        <a:spcAft>
                          <a:spcPts val="0"/>
                        </a:spcAft>
                      </a:pPr>
                      <a:r>
                        <a:rPr lang="en-GB" sz="1400" b="1" dirty="0">
                          <a:solidFill>
                            <a:srgbClr val="000000"/>
                          </a:solidFill>
                          <a:latin typeface="Calibri"/>
                          <a:ea typeface="Times New Roman"/>
                          <a:cs typeface="Calibri"/>
                        </a:rPr>
                        <a:t>Country</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15000"/>
                        </a:lnSpc>
                        <a:spcAft>
                          <a:spcPts val="0"/>
                        </a:spcAft>
                      </a:pPr>
                      <a:r>
                        <a:rPr lang="en-GB" sz="1400" b="1">
                          <a:solidFill>
                            <a:srgbClr val="000000"/>
                          </a:solidFill>
                          <a:latin typeface="Calibri"/>
                          <a:ea typeface="Times New Roman"/>
                          <a:cs typeface="Calibri"/>
                        </a:rPr>
                        <a:t>Town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lnSpc>
                          <a:spcPct val="115000"/>
                        </a:lnSpc>
                        <a:spcAft>
                          <a:spcPts val="0"/>
                        </a:spcAft>
                      </a:pPr>
                      <a:r>
                        <a:rPr lang="en-GB" sz="1400" b="1">
                          <a:solidFill>
                            <a:srgbClr val="000000"/>
                          </a:solidFill>
                          <a:latin typeface="Calibri"/>
                          <a:ea typeface="Times New Roman"/>
                          <a:cs typeface="Calibri"/>
                        </a:rPr>
                        <a:t>Total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814">
                <a:tc>
                  <a:txBody>
                    <a:bodyPr/>
                    <a:lstStyle/>
                    <a:p>
                      <a:pPr algn="ctr">
                        <a:lnSpc>
                          <a:spcPct val="115000"/>
                        </a:lnSpc>
                        <a:spcAft>
                          <a:spcPts val="0"/>
                        </a:spcAft>
                      </a:pPr>
                      <a:r>
                        <a:rPr lang="en-GB" sz="1400" b="1" dirty="0">
                          <a:solidFill>
                            <a:srgbClr val="000000"/>
                          </a:solidFill>
                          <a:latin typeface="Calibri"/>
                          <a:ea typeface="Times New Roman"/>
                          <a:cs typeface="Calibri"/>
                        </a:rPr>
                        <a:t>Albania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Tirana     7</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Duress   2</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9</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7764">
                <a:tc>
                  <a:txBody>
                    <a:bodyPr/>
                    <a:lstStyle/>
                    <a:p>
                      <a:pPr algn="ctr">
                        <a:lnSpc>
                          <a:spcPct val="115000"/>
                        </a:lnSpc>
                        <a:spcAft>
                          <a:spcPts val="0"/>
                        </a:spcAft>
                      </a:pPr>
                      <a:r>
                        <a:rPr lang="en-GB" sz="1400" b="1" dirty="0">
                          <a:solidFill>
                            <a:srgbClr val="000000"/>
                          </a:solidFill>
                          <a:latin typeface="Calibri"/>
                          <a:ea typeface="Times New Roman"/>
                          <a:cs typeface="Calibri"/>
                        </a:rPr>
                        <a:t>Bosnia and Herzegovina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Sarajevo 64</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Banja Luka 4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Mostar 1</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69</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645">
                <a:tc>
                  <a:txBody>
                    <a:bodyPr/>
                    <a:lstStyle/>
                    <a:p>
                      <a:pPr algn="ctr">
                        <a:lnSpc>
                          <a:spcPct val="115000"/>
                        </a:lnSpc>
                        <a:spcAft>
                          <a:spcPts val="0"/>
                        </a:spcAft>
                      </a:pPr>
                      <a:r>
                        <a:rPr lang="en-GB" sz="1400" b="1" dirty="0">
                          <a:solidFill>
                            <a:srgbClr val="000000"/>
                          </a:solidFill>
                          <a:latin typeface="Calibri"/>
                          <a:ea typeface="Times New Roman"/>
                          <a:cs typeface="Calibri"/>
                        </a:rPr>
                        <a:t>Bulgaria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Sofia 7</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Burgas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Pravec 1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9</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28">
                <a:tc>
                  <a:txBody>
                    <a:bodyPr/>
                    <a:lstStyle/>
                    <a:p>
                      <a:pPr algn="ctr">
                        <a:lnSpc>
                          <a:spcPct val="115000"/>
                        </a:lnSpc>
                        <a:spcAft>
                          <a:spcPts val="0"/>
                        </a:spcAft>
                      </a:pPr>
                      <a:r>
                        <a:rPr lang="en-GB" sz="1400" b="1" dirty="0">
                          <a:solidFill>
                            <a:srgbClr val="000000"/>
                          </a:solidFill>
                          <a:latin typeface="Calibri"/>
                          <a:ea typeface="Times New Roman"/>
                          <a:cs typeface="Calibri"/>
                        </a:rPr>
                        <a:t>Croatia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Zagreb 19</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Dubrovnik 3  Cavtat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Split 2                 Zadar 1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Pula 1            Rovinj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Opatija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29</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4869">
                <a:tc>
                  <a:txBody>
                    <a:bodyPr/>
                    <a:lstStyle/>
                    <a:p>
                      <a:pPr algn="ctr">
                        <a:lnSpc>
                          <a:spcPct val="115000"/>
                        </a:lnSpc>
                        <a:spcAft>
                          <a:spcPts val="0"/>
                        </a:spcAft>
                      </a:pPr>
                      <a:r>
                        <a:rPr lang="en-GB" sz="1400" b="1" dirty="0">
                          <a:solidFill>
                            <a:srgbClr val="000000"/>
                          </a:solidFill>
                          <a:latin typeface="Calibri"/>
                          <a:ea typeface="Times New Roman"/>
                          <a:cs typeface="Calibri"/>
                        </a:rPr>
                        <a:t>Greece</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Thessaloniki  2</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2</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720">
                <a:tc>
                  <a:txBody>
                    <a:bodyPr/>
                    <a:lstStyle/>
                    <a:p>
                      <a:pPr algn="ctr">
                        <a:lnSpc>
                          <a:spcPct val="115000"/>
                        </a:lnSpc>
                        <a:spcAft>
                          <a:spcPts val="0"/>
                        </a:spcAft>
                      </a:pPr>
                      <a:r>
                        <a:rPr lang="en-GB" sz="1400" b="1" dirty="0">
                          <a:solidFill>
                            <a:srgbClr val="000000"/>
                          </a:solidFill>
                          <a:latin typeface="Calibri"/>
                          <a:ea typeface="Times New Roman"/>
                          <a:cs typeface="Calibri"/>
                        </a:rPr>
                        <a:t>Moldova</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Chisinau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645">
                <a:tc>
                  <a:txBody>
                    <a:bodyPr/>
                    <a:lstStyle/>
                    <a:p>
                      <a:pPr algn="ctr">
                        <a:lnSpc>
                          <a:spcPct val="115000"/>
                        </a:lnSpc>
                        <a:spcAft>
                          <a:spcPts val="0"/>
                        </a:spcAft>
                      </a:pPr>
                      <a:r>
                        <a:rPr lang="en-GB" sz="1400" b="1" dirty="0">
                          <a:solidFill>
                            <a:srgbClr val="000000"/>
                          </a:solidFill>
                          <a:latin typeface="Calibri"/>
                          <a:ea typeface="Times New Roman"/>
                          <a:cs typeface="Calibri"/>
                        </a:rPr>
                        <a:t>Montenegro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Podgorica 3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Cetinje 2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Budva 17</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Danilovgrad 2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Milocer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25</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230">
                <a:tc>
                  <a:txBody>
                    <a:bodyPr/>
                    <a:lstStyle/>
                    <a:p>
                      <a:pPr algn="ctr">
                        <a:lnSpc>
                          <a:spcPct val="115000"/>
                        </a:lnSpc>
                        <a:spcAft>
                          <a:spcPts val="0"/>
                        </a:spcAft>
                      </a:pPr>
                      <a:r>
                        <a:rPr lang="en-GB" sz="1400" b="1" dirty="0">
                          <a:solidFill>
                            <a:srgbClr val="000000"/>
                          </a:solidFill>
                          <a:latin typeface="Calibri"/>
                          <a:ea typeface="Times New Roman"/>
                          <a:cs typeface="Calibri"/>
                        </a:rPr>
                        <a:t>Romania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Bucharest 4</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4</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877">
                <a:tc>
                  <a:txBody>
                    <a:bodyPr/>
                    <a:lstStyle/>
                    <a:p>
                      <a:pPr algn="ctr">
                        <a:lnSpc>
                          <a:spcPct val="115000"/>
                        </a:lnSpc>
                        <a:spcAft>
                          <a:spcPts val="0"/>
                        </a:spcAft>
                      </a:pPr>
                      <a:r>
                        <a:rPr lang="en-GB" sz="1400" b="1" dirty="0">
                          <a:solidFill>
                            <a:srgbClr val="000000"/>
                          </a:solidFill>
                          <a:latin typeface="Calibri"/>
                          <a:ea typeface="Times New Roman"/>
                          <a:cs typeface="Calibri"/>
                        </a:rPr>
                        <a:t>Serbia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Belgrade 32</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Novi Sad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Palic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Kopaonik 3</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Viminacium 1 Arandjelovac 1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39</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28">
                <a:tc>
                  <a:txBody>
                    <a:bodyPr/>
                    <a:lstStyle/>
                    <a:p>
                      <a:pPr algn="ctr">
                        <a:lnSpc>
                          <a:spcPct val="115000"/>
                        </a:lnSpc>
                        <a:spcAft>
                          <a:spcPts val="0"/>
                        </a:spcAft>
                      </a:pPr>
                      <a:r>
                        <a:rPr lang="en-GB" sz="1400" b="1" dirty="0">
                          <a:solidFill>
                            <a:srgbClr val="000000"/>
                          </a:solidFill>
                          <a:latin typeface="Calibri"/>
                          <a:ea typeface="Times New Roman"/>
                          <a:cs typeface="Calibri"/>
                        </a:rPr>
                        <a:t>Slovenia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Ljubljana 7</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Bled 4</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Brdo kod Kranja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Maribor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13</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1646">
                <a:tc>
                  <a:txBody>
                    <a:bodyPr/>
                    <a:lstStyle/>
                    <a:p>
                      <a:pPr algn="ctr">
                        <a:lnSpc>
                          <a:spcPct val="115000"/>
                        </a:lnSpc>
                        <a:spcAft>
                          <a:spcPts val="0"/>
                        </a:spcAft>
                      </a:pPr>
                      <a:r>
                        <a:rPr lang="en-GB" sz="1400" b="1" dirty="0">
                          <a:solidFill>
                            <a:srgbClr val="000000"/>
                          </a:solidFill>
                          <a:latin typeface="Calibri"/>
                          <a:ea typeface="Times New Roman"/>
                          <a:cs typeface="Calibri"/>
                        </a:rPr>
                        <a:t>The Former Yugoslav </a:t>
                      </a:r>
                      <a:r>
                        <a:rPr lang="en-GB" sz="1400" b="1" dirty="0" smtClean="0">
                          <a:solidFill>
                            <a:srgbClr val="000000"/>
                          </a:solidFill>
                          <a:latin typeface="Calibri"/>
                          <a:ea typeface="Times New Roman"/>
                          <a:cs typeface="Calibri"/>
                        </a:rPr>
                        <a:t>Republic </a:t>
                      </a:r>
                      <a:r>
                        <a:rPr lang="en-GB" sz="1400" b="1" dirty="0">
                          <a:solidFill>
                            <a:srgbClr val="000000"/>
                          </a:solidFill>
                          <a:latin typeface="Calibri"/>
                          <a:ea typeface="Times New Roman"/>
                          <a:cs typeface="Calibri"/>
                        </a:rPr>
                        <a:t>of Macedonia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Skopje 8</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Ohrid 5</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13</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3882">
                <a:tc>
                  <a:txBody>
                    <a:bodyPr/>
                    <a:lstStyle/>
                    <a:p>
                      <a:pPr algn="ctr">
                        <a:lnSpc>
                          <a:spcPct val="115000"/>
                        </a:lnSpc>
                        <a:spcAft>
                          <a:spcPts val="0"/>
                        </a:spcAft>
                      </a:pPr>
                      <a:r>
                        <a:rPr lang="en-GB" sz="1400" b="1" dirty="0">
                          <a:solidFill>
                            <a:srgbClr val="000000"/>
                          </a:solidFill>
                          <a:latin typeface="Calibri"/>
                          <a:ea typeface="Times New Roman"/>
                          <a:cs typeface="Calibri"/>
                        </a:rPr>
                        <a:t>Turkey</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Ankara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Istanbul 4</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Antalya 1</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6</a:t>
                      </a:r>
                      <a:endParaRPr lang="en-GB" sz="1400" b="1">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832">
                <a:tc>
                  <a:txBody>
                    <a:bodyPr/>
                    <a:lstStyle/>
                    <a:p>
                      <a:pPr algn="ctr">
                        <a:lnSpc>
                          <a:spcPct val="115000"/>
                        </a:lnSpc>
                        <a:spcAft>
                          <a:spcPts val="0"/>
                        </a:spcAft>
                      </a:pPr>
                      <a:r>
                        <a:rPr lang="en-GB" sz="1400" b="1" dirty="0" smtClean="0">
                          <a:solidFill>
                            <a:srgbClr val="000000"/>
                          </a:solidFill>
                          <a:latin typeface="Calibri"/>
                          <a:ea typeface="Times New Roman"/>
                          <a:cs typeface="Calibri"/>
                        </a:rPr>
                        <a:t>Kosovo*</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Pristina 5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Peja 1</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6</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3882">
                <a:tc gridSpan="6">
                  <a:txBody>
                    <a:bodyPr/>
                    <a:lstStyle/>
                    <a:p>
                      <a:pPr algn="ctr">
                        <a:lnSpc>
                          <a:spcPct val="115000"/>
                        </a:lnSpc>
                        <a:spcAft>
                          <a:spcPts val="0"/>
                        </a:spcAft>
                      </a:pPr>
                      <a:r>
                        <a:rPr lang="en-GB" sz="1400" b="1" i="1" dirty="0">
                          <a:solidFill>
                            <a:srgbClr val="000000"/>
                          </a:solidFill>
                          <a:latin typeface="Calibri"/>
                          <a:ea typeface="Times New Roman"/>
                          <a:cs typeface="Calibri"/>
                        </a:rPr>
                        <a:t>Subtotal </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lnSpc>
                          <a:spcPct val="115000"/>
                        </a:lnSpc>
                        <a:spcAft>
                          <a:spcPts val="0"/>
                        </a:spcAft>
                      </a:pPr>
                      <a:r>
                        <a:rPr lang="en-GB" sz="1400" b="1" dirty="0">
                          <a:solidFill>
                            <a:srgbClr val="000000"/>
                          </a:solidFill>
                          <a:latin typeface="Calibri"/>
                          <a:ea typeface="Times New Roman"/>
                          <a:cs typeface="Calibri"/>
                        </a:rPr>
                        <a:t>225</a:t>
                      </a:r>
                      <a:endParaRPr lang="en-GB" sz="1400" b="1" dirty="0">
                        <a:latin typeface="Calibri"/>
                        <a:ea typeface="Calibri"/>
                        <a:cs typeface="Times New Roman"/>
                      </a:endParaRPr>
                    </a:p>
                  </a:txBody>
                  <a:tcPr marL="52749" marR="52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61565" name="TextBox 4"/>
          <p:cNvSpPr txBox="1">
            <a:spLocks noChangeArrowheads="1"/>
          </p:cNvSpPr>
          <p:nvPr/>
        </p:nvSpPr>
        <p:spPr bwMode="auto">
          <a:xfrm>
            <a:off x="395288" y="6165850"/>
            <a:ext cx="8497887" cy="522288"/>
          </a:xfrm>
          <a:prstGeom prst="rect">
            <a:avLst/>
          </a:prstGeom>
          <a:noFill/>
          <a:ln w="9525">
            <a:noFill/>
            <a:miter lim="800000"/>
            <a:headEnd/>
            <a:tailEnd/>
          </a:ln>
        </p:spPr>
        <p:txBody>
          <a:bodyPr>
            <a:spAutoFit/>
          </a:bodyPr>
          <a:lstStyle/>
          <a:p>
            <a:pPr eaLnBrk="0" hangingPunct="0"/>
            <a:r>
              <a:rPr lang="en-US">
                <a:cs typeface="Calibri" pitchFamily="34" charset="0"/>
              </a:rPr>
              <a:t>*</a:t>
            </a:r>
            <a:r>
              <a:rPr lang="en-US" sz="1000">
                <a:cs typeface="Calibri" pitchFamily="34" charset="0"/>
              </a:rPr>
              <a:t>This designation is without prejudice to positions on status, and is in line with UNSC 1244 and the ICJ Opinion on the Kosovo declaration of independence.</a:t>
            </a:r>
            <a:endParaRPr lang="en-US" sz="1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395288" y="0"/>
            <a:ext cx="8229600" cy="981075"/>
          </a:xfrm>
        </p:spPr>
        <p:txBody>
          <a:bodyPr/>
          <a:lstStyle/>
          <a:p>
            <a:r>
              <a:rPr lang="en-GB" sz="2600" b="1" smtClean="0"/>
              <a:t>Table 2. SEE Regional Cooperation Meetings/per country </a:t>
            </a:r>
            <a:endParaRPr lang="en-GB" sz="2600" smtClean="0"/>
          </a:p>
        </p:txBody>
      </p:sp>
      <p:graphicFrame>
        <p:nvGraphicFramePr>
          <p:cNvPr id="3" name="Table 2"/>
          <p:cNvGraphicFramePr>
            <a:graphicFrameLocks noGrp="1"/>
          </p:cNvGraphicFramePr>
          <p:nvPr/>
        </p:nvGraphicFramePr>
        <p:xfrm>
          <a:off x="250825" y="765175"/>
          <a:ext cx="8712200" cy="5503863"/>
        </p:xfrm>
        <a:graphic>
          <a:graphicData uri="http://schemas.openxmlformats.org/drawingml/2006/table">
            <a:tbl>
              <a:tblPr/>
              <a:tblGrid>
                <a:gridCol w="1361817"/>
                <a:gridCol w="1380107"/>
                <a:gridCol w="1247085"/>
                <a:gridCol w="1280340"/>
                <a:gridCol w="1280340"/>
                <a:gridCol w="1230457"/>
                <a:gridCol w="932820"/>
              </a:tblGrid>
              <a:tr h="239992">
                <a:tc gridSpan="7">
                  <a:txBody>
                    <a:bodyPr/>
                    <a:lstStyle/>
                    <a:p>
                      <a:pPr algn="ctr">
                        <a:lnSpc>
                          <a:spcPct val="115000"/>
                        </a:lnSpc>
                        <a:spcAft>
                          <a:spcPts val="0"/>
                        </a:spcAft>
                      </a:pPr>
                      <a:r>
                        <a:rPr lang="en-GB" sz="1000" b="1" i="1" dirty="0">
                          <a:solidFill>
                            <a:srgbClr val="000000"/>
                          </a:solidFill>
                          <a:latin typeface="Calibri"/>
                          <a:ea typeface="Times New Roman"/>
                          <a:cs typeface="Calibri"/>
                        </a:rPr>
                        <a:t>Others </a:t>
                      </a:r>
                      <a:endParaRPr lang="en-GB" sz="1000"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03547">
                <a:tc>
                  <a:txBody>
                    <a:bodyPr/>
                    <a:lstStyle/>
                    <a:p>
                      <a:pPr algn="ctr">
                        <a:lnSpc>
                          <a:spcPct val="115000"/>
                        </a:lnSpc>
                        <a:spcAft>
                          <a:spcPts val="0"/>
                        </a:spcAft>
                      </a:pPr>
                      <a:r>
                        <a:rPr lang="en-GB" sz="1400" b="1" dirty="0">
                          <a:solidFill>
                            <a:srgbClr val="000000"/>
                          </a:solidFill>
                          <a:latin typeface="Calibri"/>
                          <a:ea typeface="Times New Roman"/>
                          <a:cs typeface="Calibri"/>
                        </a:rPr>
                        <a:t>Austria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Vienna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13</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422">
                <a:tc>
                  <a:txBody>
                    <a:bodyPr/>
                    <a:lstStyle/>
                    <a:p>
                      <a:pPr algn="ctr">
                        <a:lnSpc>
                          <a:spcPct val="115000"/>
                        </a:lnSpc>
                        <a:spcAft>
                          <a:spcPts val="0"/>
                        </a:spcAft>
                      </a:pPr>
                      <a:r>
                        <a:rPr lang="en-GB" sz="1400" b="1" dirty="0">
                          <a:solidFill>
                            <a:srgbClr val="000000"/>
                          </a:solidFill>
                          <a:latin typeface="Calibri"/>
                          <a:ea typeface="Times New Roman"/>
                          <a:cs typeface="Calibri"/>
                        </a:rPr>
                        <a:t>Belgium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Brussels 28</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Antwerp 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Brugges 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30</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99">
                <a:tc>
                  <a:txBody>
                    <a:bodyPr/>
                    <a:lstStyle/>
                    <a:p>
                      <a:pPr algn="ctr">
                        <a:lnSpc>
                          <a:spcPct val="115000"/>
                        </a:lnSpc>
                        <a:spcAft>
                          <a:spcPts val="0"/>
                        </a:spcAft>
                      </a:pPr>
                      <a:r>
                        <a:rPr lang="en-GB" sz="1400" b="1" dirty="0">
                          <a:solidFill>
                            <a:srgbClr val="000000"/>
                          </a:solidFill>
                          <a:latin typeface="Calibri"/>
                          <a:ea typeface="Times New Roman"/>
                          <a:cs typeface="Calibri"/>
                        </a:rPr>
                        <a:t>Cyprus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Limasol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843">
                <a:tc>
                  <a:txBody>
                    <a:bodyPr/>
                    <a:lstStyle/>
                    <a:p>
                      <a:pPr algn="ctr">
                        <a:lnSpc>
                          <a:spcPct val="115000"/>
                        </a:lnSpc>
                        <a:spcAft>
                          <a:spcPts val="0"/>
                        </a:spcAft>
                      </a:pPr>
                      <a:r>
                        <a:rPr lang="en-GB" sz="1400" b="1" dirty="0">
                          <a:solidFill>
                            <a:srgbClr val="000000"/>
                          </a:solidFill>
                          <a:latin typeface="Calibri"/>
                          <a:ea typeface="Times New Roman"/>
                          <a:cs typeface="Calibri"/>
                        </a:rPr>
                        <a:t>Czech Republic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Prague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795">
                <a:tc>
                  <a:txBody>
                    <a:bodyPr/>
                    <a:lstStyle/>
                    <a:p>
                      <a:pPr algn="ctr">
                        <a:lnSpc>
                          <a:spcPct val="115000"/>
                        </a:lnSpc>
                        <a:spcAft>
                          <a:spcPts val="0"/>
                        </a:spcAft>
                      </a:pPr>
                      <a:r>
                        <a:rPr lang="en-GB" sz="1400" b="1" dirty="0">
                          <a:solidFill>
                            <a:srgbClr val="000000"/>
                          </a:solidFill>
                          <a:latin typeface="Calibri"/>
                          <a:ea typeface="Times New Roman"/>
                          <a:cs typeface="Calibri"/>
                        </a:rPr>
                        <a:t>Estonia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Tallin</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7261">
                <a:tc>
                  <a:txBody>
                    <a:bodyPr/>
                    <a:lstStyle/>
                    <a:p>
                      <a:pPr algn="ctr">
                        <a:lnSpc>
                          <a:spcPct val="115000"/>
                        </a:lnSpc>
                        <a:spcAft>
                          <a:spcPts val="0"/>
                        </a:spcAft>
                      </a:pPr>
                      <a:r>
                        <a:rPr lang="en-GB" sz="1400" b="1" dirty="0">
                          <a:solidFill>
                            <a:srgbClr val="000000"/>
                          </a:solidFill>
                          <a:latin typeface="Calibri"/>
                          <a:ea typeface="Times New Roman"/>
                          <a:cs typeface="Calibri"/>
                        </a:rPr>
                        <a:t>France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Paris  4</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Strasbourg 1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5</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983">
                <a:tc>
                  <a:txBody>
                    <a:bodyPr/>
                    <a:lstStyle/>
                    <a:p>
                      <a:pPr algn="ctr">
                        <a:lnSpc>
                          <a:spcPct val="115000"/>
                        </a:lnSpc>
                        <a:spcAft>
                          <a:spcPts val="0"/>
                        </a:spcAft>
                      </a:pPr>
                      <a:r>
                        <a:rPr lang="en-GB" sz="1400" b="1" dirty="0">
                          <a:solidFill>
                            <a:srgbClr val="000000"/>
                          </a:solidFill>
                          <a:latin typeface="Calibri"/>
                          <a:ea typeface="Times New Roman"/>
                          <a:cs typeface="Calibri"/>
                        </a:rPr>
                        <a:t>Germany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Berlin 4</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Regensbourg 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Ingolstadt 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Garmish 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7</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290">
                <a:tc>
                  <a:txBody>
                    <a:bodyPr/>
                    <a:lstStyle/>
                    <a:p>
                      <a:pPr algn="ctr">
                        <a:lnSpc>
                          <a:spcPct val="115000"/>
                        </a:lnSpc>
                        <a:spcAft>
                          <a:spcPts val="0"/>
                        </a:spcAft>
                      </a:pPr>
                      <a:r>
                        <a:rPr lang="en-GB" sz="1400" b="1" dirty="0">
                          <a:solidFill>
                            <a:srgbClr val="000000"/>
                          </a:solidFill>
                          <a:latin typeface="Calibri"/>
                          <a:ea typeface="Times New Roman"/>
                          <a:cs typeface="Calibri"/>
                        </a:rPr>
                        <a:t>Hungary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Budapest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5</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290">
                <a:tc>
                  <a:txBody>
                    <a:bodyPr/>
                    <a:lstStyle/>
                    <a:p>
                      <a:pPr algn="ctr">
                        <a:lnSpc>
                          <a:spcPct val="115000"/>
                        </a:lnSpc>
                        <a:spcAft>
                          <a:spcPts val="0"/>
                        </a:spcAft>
                      </a:pPr>
                      <a:r>
                        <a:rPr lang="en-GB" sz="1400" b="1" dirty="0">
                          <a:solidFill>
                            <a:srgbClr val="000000"/>
                          </a:solidFill>
                          <a:latin typeface="Calibri"/>
                          <a:ea typeface="Times New Roman"/>
                          <a:cs typeface="Calibri"/>
                        </a:rPr>
                        <a:t>Italy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Rome 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Turin 2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Trieste 3</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6</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700">
                <a:tc>
                  <a:txBody>
                    <a:bodyPr/>
                    <a:lstStyle/>
                    <a:p>
                      <a:pPr algn="ctr">
                        <a:lnSpc>
                          <a:spcPct val="115000"/>
                        </a:lnSpc>
                        <a:spcAft>
                          <a:spcPts val="0"/>
                        </a:spcAft>
                      </a:pPr>
                      <a:r>
                        <a:rPr lang="en-GB" sz="1400" b="1" dirty="0">
                          <a:solidFill>
                            <a:srgbClr val="000000"/>
                          </a:solidFill>
                          <a:latin typeface="Calibri"/>
                          <a:ea typeface="Times New Roman"/>
                          <a:cs typeface="Calibri"/>
                        </a:rPr>
                        <a:t>Luxembourg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Luxembourg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2</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167">
                <a:tc>
                  <a:txBody>
                    <a:bodyPr/>
                    <a:lstStyle/>
                    <a:p>
                      <a:pPr algn="ctr">
                        <a:lnSpc>
                          <a:spcPct val="115000"/>
                        </a:lnSpc>
                        <a:spcAft>
                          <a:spcPts val="0"/>
                        </a:spcAft>
                      </a:pPr>
                      <a:r>
                        <a:rPr lang="en-GB" sz="1400" b="1" dirty="0">
                          <a:solidFill>
                            <a:srgbClr val="000000"/>
                          </a:solidFill>
                          <a:latin typeface="Calibri"/>
                          <a:ea typeface="Times New Roman"/>
                          <a:cs typeface="Calibri"/>
                        </a:rPr>
                        <a:t>Norway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Hamar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776">
                <a:tc>
                  <a:txBody>
                    <a:bodyPr/>
                    <a:lstStyle/>
                    <a:p>
                      <a:pPr algn="ctr">
                        <a:lnSpc>
                          <a:spcPct val="115000"/>
                        </a:lnSpc>
                        <a:spcAft>
                          <a:spcPts val="0"/>
                        </a:spcAft>
                      </a:pPr>
                      <a:r>
                        <a:rPr lang="en-GB" sz="1400" b="1" dirty="0">
                          <a:solidFill>
                            <a:srgbClr val="000000"/>
                          </a:solidFill>
                          <a:latin typeface="Calibri"/>
                          <a:ea typeface="Times New Roman"/>
                          <a:cs typeface="Calibri"/>
                        </a:rPr>
                        <a:t>Sweden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Stockholm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1</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517">
                <a:tc>
                  <a:txBody>
                    <a:bodyPr/>
                    <a:lstStyle/>
                    <a:p>
                      <a:pPr algn="ctr">
                        <a:lnSpc>
                          <a:spcPct val="115000"/>
                        </a:lnSpc>
                        <a:spcAft>
                          <a:spcPts val="0"/>
                        </a:spcAft>
                      </a:pPr>
                      <a:r>
                        <a:rPr lang="en-GB" sz="1400" b="1" dirty="0">
                          <a:solidFill>
                            <a:srgbClr val="000000"/>
                          </a:solidFill>
                          <a:latin typeface="Calibri"/>
                          <a:ea typeface="Times New Roman"/>
                          <a:cs typeface="Calibri"/>
                        </a:rPr>
                        <a:t>Switzerland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rgbClr val="000000"/>
                          </a:solidFill>
                          <a:latin typeface="Calibri"/>
                          <a:ea typeface="Times New Roman"/>
                          <a:cs typeface="Calibri"/>
                        </a:rPr>
                        <a:t> </a:t>
                      </a:r>
                      <a:endParaRPr lang="en-GB" sz="1400" b="1">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chemeClr val="tx1"/>
                          </a:solidFill>
                          <a:latin typeface="Calibri"/>
                          <a:ea typeface="Times New Roman"/>
                          <a:cs typeface="Calibri"/>
                        </a:rPr>
                        <a:t>Geneva  1</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chemeClr val="tx1"/>
                          </a:solidFill>
                          <a:latin typeface="Calibri"/>
                          <a:ea typeface="Times New Roman"/>
                          <a:cs typeface="Calibri"/>
                        </a:rPr>
                        <a:t>Zurich  1</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chemeClr val="tx1"/>
                          </a:solidFill>
                          <a:latin typeface="Calibri"/>
                          <a:ea typeface="Times New Roman"/>
                          <a:cs typeface="Calibri"/>
                        </a:rPr>
                        <a:t> </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chemeClr val="tx1"/>
                          </a:solidFill>
                          <a:latin typeface="Calibri"/>
                          <a:ea typeface="Times New Roman"/>
                          <a:cs typeface="Calibri"/>
                        </a:rPr>
                        <a:t> </a:t>
                      </a:r>
                      <a:endParaRPr lang="en-GB" sz="1400" b="1">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solidFill>
                            <a:schemeClr val="tx1"/>
                          </a:solidFill>
                          <a:latin typeface="Calibri"/>
                          <a:ea typeface="Times New Roman"/>
                          <a:cs typeface="Calibri"/>
                        </a:rPr>
                        <a:t>2</a:t>
                      </a:r>
                      <a:endParaRPr lang="en-GB" sz="1400" b="1">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7261">
                <a:tc>
                  <a:txBody>
                    <a:bodyPr/>
                    <a:lstStyle/>
                    <a:p>
                      <a:pPr algn="ctr">
                        <a:lnSpc>
                          <a:spcPct val="115000"/>
                        </a:lnSpc>
                        <a:spcAft>
                          <a:spcPts val="0"/>
                        </a:spcAft>
                      </a:pPr>
                      <a:r>
                        <a:rPr lang="en-GB" sz="1400" b="1" dirty="0">
                          <a:solidFill>
                            <a:srgbClr val="000000"/>
                          </a:solidFill>
                          <a:latin typeface="Calibri"/>
                          <a:ea typeface="Times New Roman"/>
                          <a:cs typeface="Calibri"/>
                        </a:rPr>
                        <a:t>United States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rgbClr val="000000"/>
                          </a:solidFill>
                          <a:latin typeface="Calibri"/>
                          <a:ea typeface="Times New Roman"/>
                          <a:cs typeface="Calibri"/>
                        </a:rPr>
                        <a:t>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chemeClr val="tx1"/>
                          </a:solidFill>
                          <a:latin typeface="Calibri"/>
                          <a:ea typeface="Times New Roman"/>
                          <a:cs typeface="Calibri"/>
                        </a:rPr>
                        <a:t>New York 1</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chemeClr val="tx1"/>
                          </a:solidFill>
                          <a:latin typeface="Calibri"/>
                          <a:ea typeface="Times New Roman"/>
                          <a:cs typeface="Calibri"/>
                        </a:rPr>
                        <a:t> </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err="1">
                          <a:solidFill>
                            <a:schemeClr val="tx1"/>
                          </a:solidFill>
                          <a:latin typeface="Calibri"/>
                          <a:ea typeface="Times New Roman"/>
                          <a:cs typeface="Calibri"/>
                        </a:rPr>
                        <a:t>Baltimor</a:t>
                      </a:r>
                      <a:r>
                        <a:rPr lang="en-GB" sz="1400" b="1" dirty="0">
                          <a:solidFill>
                            <a:schemeClr val="tx1"/>
                          </a:solidFill>
                          <a:latin typeface="Calibri"/>
                          <a:ea typeface="Times New Roman"/>
                          <a:cs typeface="Calibri"/>
                        </a:rPr>
                        <a:t> 1</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chemeClr val="tx1"/>
                          </a:solidFill>
                          <a:latin typeface="Calibri"/>
                          <a:ea typeface="Times New Roman"/>
                          <a:cs typeface="Calibri"/>
                        </a:rPr>
                        <a:t> </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a:solidFill>
                            <a:schemeClr val="tx1"/>
                          </a:solidFill>
                          <a:latin typeface="Calibri"/>
                          <a:ea typeface="Times New Roman"/>
                          <a:cs typeface="Calibri"/>
                        </a:rPr>
                        <a:t>2</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992">
                <a:tc gridSpan="6">
                  <a:txBody>
                    <a:bodyPr/>
                    <a:lstStyle/>
                    <a:p>
                      <a:pPr algn="ctr">
                        <a:lnSpc>
                          <a:spcPct val="115000"/>
                        </a:lnSpc>
                        <a:spcAft>
                          <a:spcPts val="0"/>
                        </a:spcAft>
                      </a:pPr>
                      <a:r>
                        <a:rPr lang="en-GB" sz="1400" b="1" i="1" dirty="0">
                          <a:solidFill>
                            <a:schemeClr val="tx1"/>
                          </a:solidFill>
                          <a:latin typeface="Calibri"/>
                          <a:ea typeface="Times New Roman"/>
                          <a:cs typeface="Calibri"/>
                        </a:rPr>
                        <a:t>Subtotal </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lnSpc>
                          <a:spcPct val="115000"/>
                        </a:lnSpc>
                        <a:spcAft>
                          <a:spcPts val="0"/>
                        </a:spcAft>
                      </a:pPr>
                      <a:r>
                        <a:rPr lang="en-GB" sz="1400" b="1" dirty="0">
                          <a:solidFill>
                            <a:schemeClr val="tx1"/>
                          </a:solidFill>
                          <a:latin typeface="Calibri"/>
                          <a:ea typeface="Times New Roman"/>
                          <a:cs typeface="Calibri"/>
                        </a:rPr>
                        <a:t>77</a:t>
                      </a:r>
                      <a:endParaRPr lang="en-GB" sz="1400" b="1" dirty="0">
                        <a:solidFill>
                          <a:schemeClr val="tx1"/>
                        </a:solidFill>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bl>
          </a:graphicData>
        </a:graphic>
      </p:graphicFrame>
      <p:graphicFrame>
        <p:nvGraphicFramePr>
          <p:cNvPr id="5" name="Table 4"/>
          <p:cNvGraphicFramePr>
            <a:graphicFrameLocks noGrp="1"/>
          </p:cNvGraphicFramePr>
          <p:nvPr/>
        </p:nvGraphicFramePr>
        <p:xfrm>
          <a:off x="250825" y="6308725"/>
          <a:ext cx="8712200" cy="287338"/>
        </p:xfrm>
        <a:graphic>
          <a:graphicData uri="http://schemas.openxmlformats.org/drawingml/2006/table">
            <a:tbl>
              <a:tblPr/>
              <a:tblGrid>
                <a:gridCol w="7776864"/>
                <a:gridCol w="936104"/>
              </a:tblGrid>
              <a:tr h="288032">
                <a:tc>
                  <a:txBody>
                    <a:bodyPr/>
                    <a:lstStyle/>
                    <a:p>
                      <a:pPr algn="ctr">
                        <a:lnSpc>
                          <a:spcPct val="115000"/>
                        </a:lnSpc>
                        <a:spcAft>
                          <a:spcPts val="0"/>
                        </a:spcAft>
                      </a:pPr>
                      <a:r>
                        <a:rPr lang="en-GB" sz="1400" b="1" dirty="0">
                          <a:solidFill>
                            <a:srgbClr val="000000"/>
                          </a:solidFill>
                          <a:latin typeface="Calibri"/>
                          <a:ea typeface="Times New Roman"/>
                          <a:cs typeface="Calibri"/>
                        </a:rPr>
                        <a:t>Total </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GB" sz="1400" b="1" dirty="0">
                          <a:solidFill>
                            <a:srgbClr val="000000"/>
                          </a:solidFill>
                          <a:latin typeface="Calibri"/>
                          <a:ea typeface="Times New Roman"/>
                          <a:cs typeface="Calibri"/>
                        </a:rPr>
                        <a:t>302</a:t>
                      </a:r>
                      <a:endParaRPr lang="en-GB" sz="1400" b="1" dirty="0">
                        <a:latin typeface="Calibri"/>
                        <a:ea typeface="Calibri"/>
                        <a:cs typeface="Times New Roman"/>
                      </a:endParaRPr>
                    </a:p>
                  </a:txBody>
                  <a:tcPr marL="62821" marR="62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bl>
          </a:graphicData>
        </a:graphic>
      </p:graphicFrame>
      <p:sp>
        <p:nvSpPr>
          <p:cNvPr id="62601"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1893</TotalTime>
  <Words>2214</Words>
  <Application>Microsoft Office PowerPoint</Application>
  <PresentationFormat>On-screen Show (4:3)</PresentationFormat>
  <Paragraphs>700</Paragraphs>
  <Slides>29</Slides>
  <Notes>18</Notes>
  <HiddenSlides>0</HiddenSlides>
  <MMClips>0</MMClips>
  <ScaleCrop>false</ScaleCrop>
  <HeadingPairs>
    <vt:vector size="6" baseType="variant">
      <vt:variant>
        <vt:lpstr>Fonts Used</vt:lpstr>
      </vt:variant>
      <vt:variant>
        <vt:i4>8</vt:i4>
      </vt:variant>
      <vt:variant>
        <vt:lpstr>Design Template</vt:lpstr>
      </vt:variant>
      <vt:variant>
        <vt:i4>1</vt:i4>
      </vt:variant>
      <vt:variant>
        <vt:lpstr>Slide Titles</vt:lpstr>
      </vt:variant>
      <vt:variant>
        <vt:i4>29</vt:i4>
      </vt:variant>
    </vt:vector>
  </HeadingPairs>
  <TitlesOfParts>
    <vt:vector size="38" baseType="lpstr">
      <vt:lpstr>Arial</vt:lpstr>
      <vt:lpstr>Calibri</vt:lpstr>
      <vt:lpstr>Times New Roman</vt:lpstr>
      <vt:lpstr>Arial Black</vt:lpstr>
      <vt:lpstr>MS Mincho</vt:lpstr>
      <vt:lpstr>CorporateSTOT</vt:lpstr>
      <vt:lpstr>+mj-lt</vt:lpstr>
      <vt:lpstr>Symbol</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Priority 1: Smart Growth</vt:lpstr>
      <vt:lpstr>Priority 2: Sustainable Growth</vt:lpstr>
      <vt:lpstr>Priority 3: Inclusive Growth</vt:lpstr>
      <vt:lpstr>Priority 4: Governance for Growth</vt:lpstr>
      <vt:lpstr>Slide 20</vt:lpstr>
      <vt:lpstr>Slide 21</vt:lpstr>
      <vt:lpstr>Slide 22</vt:lpstr>
      <vt:lpstr>Slide 23</vt:lpstr>
      <vt:lpstr>Slide 24</vt:lpstr>
      <vt:lpstr>Slide 25</vt:lpstr>
      <vt:lpstr>Slide 26</vt:lpstr>
      <vt:lpstr>Table 1. SEE Regional Cooperation Events per Area</vt:lpstr>
      <vt:lpstr>Table 2. SEE Regional Cooperation Meetings/per country      </vt:lpstr>
      <vt:lpstr>Table 2. SEE Regional Cooperation Meetings/per country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minic</dc:creator>
  <cp:lastModifiedBy>profesor</cp:lastModifiedBy>
  <cp:revision>361</cp:revision>
  <dcterms:created xsi:type="dcterms:W3CDTF">2010-12-09T14:42:19Z</dcterms:created>
  <dcterms:modified xsi:type="dcterms:W3CDTF">2012-06-06T06:23:23Z</dcterms:modified>
</cp:coreProperties>
</file>