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1BAE-AE04-4497-AF4D-F8CA10B0D9B7}" type="datetimeFigureOut">
              <a:rPr lang="en-US" smtClean="0"/>
              <a:t>5/25/2012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9B308-CEE6-40C9-8C0F-E6A956C77C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1BAE-AE04-4497-AF4D-F8CA10B0D9B7}" type="datetimeFigureOut">
              <a:rPr lang="en-US" smtClean="0"/>
              <a:t>5/25/2012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9B308-CEE6-40C9-8C0F-E6A956C77C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1BAE-AE04-4497-AF4D-F8CA10B0D9B7}" type="datetimeFigureOut">
              <a:rPr lang="en-US" smtClean="0"/>
              <a:t>5/25/2012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9B308-CEE6-40C9-8C0F-E6A956C77C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1BAE-AE04-4497-AF4D-F8CA10B0D9B7}" type="datetimeFigureOut">
              <a:rPr lang="en-US" smtClean="0"/>
              <a:t>5/25/2012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9B308-CEE6-40C9-8C0F-E6A956C77C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1BAE-AE04-4497-AF4D-F8CA10B0D9B7}" type="datetimeFigureOut">
              <a:rPr lang="en-US" smtClean="0"/>
              <a:t>5/25/2012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9B308-CEE6-40C9-8C0F-E6A956C77C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1BAE-AE04-4497-AF4D-F8CA10B0D9B7}" type="datetimeFigureOut">
              <a:rPr lang="en-US" smtClean="0"/>
              <a:t>5/25/2012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9B308-CEE6-40C9-8C0F-E6A956C77C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1BAE-AE04-4497-AF4D-F8CA10B0D9B7}" type="datetimeFigureOut">
              <a:rPr lang="en-US" smtClean="0"/>
              <a:t>5/25/2012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9B308-CEE6-40C9-8C0F-E6A956C77C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1BAE-AE04-4497-AF4D-F8CA10B0D9B7}" type="datetimeFigureOut">
              <a:rPr lang="en-US" smtClean="0"/>
              <a:t>5/25/2012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9B308-CEE6-40C9-8C0F-E6A956C77C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1BAE-AE04-4497-AF4D-F8CA10B0D9B7}" type="datetimeFigureOut">
              <a:rPr lang="en-US" smtClean="0"/>
              <a:t>5/25/2012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9B308-CEE6-40C9-8C0F-E6A956C77C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1BAE-AE04-4497-AF4D-F8CA10B0D9B7}" type="datetimeFigureOut">
              <a:rPr lang="en-US" smtClean="0"/>
              <a:t>5/25/2012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9B308-CEE6-40C9-8C0F-E6A956C77C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1BAE-AE04-4497-AF4D-F8CA10B0D9B7}" type="datetimeFigureOut">
              <a:rPr lang="en-US" smtClean="0"/>
              <a:t>5/25/2012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9B308-CEE6-40C9-8C0F-E6A956C77C9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E1BAE-AE04-4497-AF4D-F8CA10B0D9B7}" type="datetimeFigureOut">
              <a:rPr lang="en-US" smtClean="0"/>
              <a:t>5/25/2012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9B308-CEE6-40C9-8C0F-E6A956C77C9F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Towards a joint regional roadmap in higher education reform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Muiris</a:t>
            </a:r>
            <a:r>
              <a:rPr lang="en-US" dirty="0" smtClean="0"/>
              <a:t> O’Connor</a:t>
            </a:r>
          </a:p>
          <a:p>
            <a:r>
              <a:rPr lang="en-US" dirty="0" smtClean="0"/>
              <a:t>Higher Education Authority, Ireland</a:t>
            </a:r>
          </a:p>
          <a:p>
            <a:r>
              <a:rPr lang="en-US" dirty="0" smtClean="0"/>
              <a:t>STREW </a:t>
            </a:r>
            <a:r>
              <a:rPr lang="en-US" dirty="0" smtClean="0"/>
              <a:t>Petrovac</a:t>
            </a:r>
            <a:r>
              <a:rPr lang="en-US" dirty="0" smtClean="0"/>
              <a:t> Conference on Higher Education</a:t>
            </a:r>
          </a:p>
          <a:p>
            <a:r>
              <a:rPr lang="en-US" dirty="0" smtClean="0"/>
              <a:t>May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Late start followed by rapid expansion of higher education opportunities</a:t>
            </a:r>
          </a:p>
          <a:p>
            <a:r>
              <a:rPr lang="en-US" dirty="0" smtClean="0"/>
              <a:t>Key role of higher education in national economic and social development</a:t>
            </a:r>
          </a:p>
          <a:p>
            <a:r>
              <a:rPr lang="en-US" dirty="0" smtClean="0"/>
              <a:t>Significant increase in emphasis on postgraduate education and research performance</a:t>
            </a:r>
          </a:p>
          <a:p>
            <a:r>
              <a:rPr lang="en-US" dirty="0" smtClean="0"/>
              <a:t>System characterized by institutional autonomy and academic freedom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sustainability of funding and of the funding model on which the system is supported</a:t>
            </a:r>
          </a:p>
          <a:p>
            <a:r>
              <a:rPr lang="en-US" dirty="0" smtClean="0"/>
              <a:t>Certainty of significant increase in the demand for higher education-demographic and </a:t>
            </a:r>
            <a:r>
              <a:rPr lang="en-US" dirty="0" smtClean="0"/>
              <a:t>labour</a:t>
            </a:r>
            <a:r>
              <a:rPr lang="en-US" dirty="0" smtClean="0"/>
              <a:t> market</a:t>
            </a:r>
          </a:p>
          <a:p>
            <a:r>
              <a:rPr lang="en-US" dirty="0" smtClean="0"/>
              <a:t>The responsiveness of provision to emerging skills needs</a:t>
            </a:r>
          </a:p>
          <a:p>
            <a:r>
              <a:rPr lang="en-US" dirty="0" smtClean="0"/>
              <a:t>The internationalization of higher education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national strategy for higher education (January 2011)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Emphasis on the coherence of the system of higher education</a:t>
            </a:r>
          </a:p>
          <a:p>
            <a:r>
              <a:rPr lang="en-US" dirty="0" smtClean="0"/>
              <a:t>Call for greater innovation in design and greater flexibility in delivery of HE</a:t>
            </a:r>
          </a:p>
          <a:p>
            <a:r>
              <a:rPr lang="en-US" dirty="0" smtClean="0"/>
              <a:t>Fresh articulation of the mission of higher education encompassing teaching and learning, research and engagement</a:t>
            </a:r>
          </a:p>
          <a:p>
            <a:r>
              <a:rPr lang="en-US" dirty="0" smtClean="0"/>
              <a:t>Proposals for new institutions arising from merged institutions and for regional clusters 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whole-of-education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Nazalost</a:t>
            </a:r>
            <a:r>
              <a:rPr lang="en-US" dirty="0" smtClean="0"/>
              <a:t> </a:t>
            </a:r>
            <a:r>
              <a:rPr lang="en-US" dirty="0" smtClean="0"/>
              <a:t>nemam</a:t>
            </a:r>
            <a:r>
              <a:rPr lang="en-US" dirty="0" smtClean="0"/>
              <a:t> </a:t>
            </a:r>
            <a:r>
              <a:rPr lang="en-US" dirty="0" smtClean="0"/>
              <a:t>mogucnost</a:t>
            </a:r>
            <a:r>
              <a:rPr lang="en-US" dirty="0" smtClean="0"/>
              <a:t> </a:t>
            </a:r>
            <a:r>
              <a:rPr lang="en-US" dirty="0" smtClean="0"/>
              <a:t>da</a:t>
            </a:r>
            <a:r>
              <a:rPr lang="en-US" dirty="0" smtClean="0"/>
              <a:t> </a:t>
            </a:r>
            <a:r>
              <a:rPr lang="en-US" dirty="0" smtClean="0"/>
              <a:t>Vam</a:t>
            </a:r>
            <a:r>
              <a:rPr lang="en-US" dirty="0" smtClean="0"/>
              <a:t> </a:t>
            </a:r>
            <a:r>
              <a:rPr lang="en-US" dirty="0" smtClean="0"/>
              <a:t>nabavim</a:t>
            </a:r>
            <a:r>
              <a:rPr lang="en-US" dirty="0" smtClean="0"/>
              <a:t> </a:t>
            </a:r>
            <a:r>
              <a:rPr lang="en-US" dirty="0" smtClean="0"/>
              <a:t>ovu</a:t>
            </a:r>
            <a:r>
              <a:rPr lang="en-US" dirty="0" smtClean="0"/>
              <a:t> </a:t>
            </a:r>
            <a:r>
              <a:rPr lang="en-US" dirty="0" smtClean="0"/>
              <a:t>sliku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Governance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Strategic Dialogue has been set out as the key approach to system governance that will underpin the relationship betweens the HEA and higher education institutions</a:t>
            </a:r>
          </a:p>
          <a:p>
            <a:r>
              <a:rPr lang="en-US" dirty="0" smtClean="0"/>
              <a:t>It is an approach intended to achieve the optimal balance between autonomy and accountability</a:t>
            </a:r>
          </a:p>
          <a:p>
            <a:r>
              <a:rPr lang="en-US" dirty="0" smtClean="0"/>
              <a:t>And to align institutional strategy with national policy </a:t>
            </a:r>
          </a:p>
          <a:p>
            <a:r>
              <a:rPr lang="en-US" dirty="0" smtClean="0"/>
              <a:t>Intended to strengthen mission diversity in the HE sector</a:t>
            </a:r>
          </a:p>
          <a:p>
            <a:r>
              <a:rPr lang="en-US" dirty="0" smtClean="0"/>
              <a:t>Three year implementation- beginning with profiling of institutions on a range of domains</a:t>
            </a:r>
          </a:p>
          <a:p>
            <a:r>
              <a:rPr lang="en-US" dirty="0" smtClean="0"/>
              <a:t>Performance indicators will emerge from profiling exercise</a:t>
            </a:r>
          </a:p>
          <a:p>
            <a:r>
              <a:rPr lang="en-US" dirty="0" smtClean="0"/>
              <a:t>Targets will agreed between the HEA and institutions and over time these will be supported through performance funding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developmental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implementation of Strategic Dialogue will:</a:t>
            </a:r>
          </a:p>
          <a:p>
            <a:pPr lvl="1"/>
            <a:r>
              <a:rPr lang="en-US" dirty="0" smtClean="0"/>
              <a:t>Build on institutional planning</a:t>
            </a:r>
          </a:p>
          <a:p>
            <a:pPr lvl="1"/>
            <a:r>
              <a:rPr lang="en-US" dirty="0" smtClean="0"/>
              <a:t>Focus on goals not means</a:t>
            </a:r>
          </a:p>
          <a:p>
            <a:pPr lvl="1"/>
            <a:r>
              <a:rPr lang="en-US" dirty="0" smtClean="0"/>
              <a:t>Remain vigilant in relation to unintended consequences</a:t>
            </a:r>
          </a:p>
          <a:p>
            <a:pPr lvl="1"/>
            <a:r>
              <a:rPr lang="en-US" dirty="0" smtClean="0"/>
              <a:t>Avoid excessive bureaucracy and multiplicity of indicators</a:t>
            </a:r>
          </a:p>
          <a:p>
            <a:pPr lvl="1"/>
            <a:r>
              <a:rPr lang="en-US" dirty="0" smtClean="0"/>
              <a:t>Accommodate and encourage distinctiveness of mission</a:t>
            </a:r>
          </a:p>
          <a:p>
            <a:pPr lvl="1"/>
            <a:r>
              <a:rPr lang="en-US" dirty="0" smtClean="0"/>
              <a:t>Encourage innovation and change</a:t>
            </a:r>
          </a:p>
          <a:p>
            <a:endParaRPr lang="en-US" dirty="0" smtClean="0"/>
          </a:p>
          <a:p>
            <a:r>
              <a:rPr lang="en-US" dirty="0" smtClean="0"/>
              <a:t>The HEA will work in partnership with the </a:t>
            </a:r>
            <a:r>
              <a:rPr lang="en-US" dirty="0" smtClean="0"/>
              <a:t>sectoral</a:t>
            </a:r>
            <a:r>
              <a:rPr lang="en-US" dirty="0" smtClean="0"/>
              <a:t> representative bodies (IUA and IOTI) in the identification and review of the metrics used for performance evaluation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Towards a regional roadmap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potential of collectives and collegiate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Strongly welcome the initiatives to provide for professional development for administrators and higher education policy makers in the region</a:t>
            </a:r>
          </a:p>
          <a:p>
            <a:r>
              <a:rPr lang="en-US" dirty="0" smtClean="0"/>
              <a:t>Need to build on this with a broader emphasis on capacity development extending beyond administrators to include academics and institutional leaders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platform for academic professional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West Balkan platform for academic-led enhancement</a:t>
            </a:r>
          </a:p>
          <a:p>
            <a:r>
              <a:rPr lang="en-US" dirty="0" smtClean="0"/>
              <a:t>Key priority themes –routinely refreshed</a:t>
            </a:r>
          </a:p>
          <a:p>
            <a:r>
              <a:rPr lang="en-US" dirty="0" smtClean="0"/>
              <a:t>Academic professional development</a:t>
            </a:r>
          </a:p>
          <a:p>
            <a:r>
              <a:rPr lang="en-US" dirty="0" smtClean="0"/>
              <a:t>Research and scholarship</a:t>
            </a:r>
          </a:p>
          <a:p>
            <a:r>
              <a:rPr lang="en-US" dirty="0" smtClean="0"/>
              <a:t>Sharing of teaching and research outputs</a:t>
            </a:r>
          </a:p>
          <a:p>
            <a:r>
              <a:rPr lang="en-US" dirty="0" smtClean="0"/>
              <a:t>Management of regional grants and awards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addition to the scope and potential of platforms for the professional development of administrators and academics, a leadership development platform could be valuable in facilitating the high level objectives of the project to progress structural reform arising in the context of the European modernization agenda</a:t>
            </a:r>
          </a:p>
          <a:p>
            <a:r>
              <a:rPr lang="en-US" dirty="0" smtClean="0"/>
              <a:t>Focus on capacity development and on areas of common concern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method of Co-ordination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basis of co-operation, which underpins EU policy development in the area of education, can also serve as the basis for co-operation within the STREW project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Investment in Education (1965)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“educational planning can achieve very little unless it has effectives support from public opinion” and “can only be achieved in co-operation with experienced educationalists” because it “must be regarded as a continuous process which in its implementation must be open to revision and regular </a:t>
            </a:r>
            <a:r>
              <a:rPr lang="en-US" dirty="0" smtClean="0"/>
              <a:t>readaptation</a:t>
            </a:r>
            <a:r>
              <a:rPr lang="en-US" dirty="0" smtClean="0"/>
              <a:t>”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 is our frontier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“there is no finality about it nor could there be, for change is perennial and will not stop this year or next.”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advancement of human knowledge and understanding, the West Balkan region has its own distinctive contribution to make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630</Words>
  <Application>Microsoft Office PowerPoint</Application>
  <PresentationFormat>On-screen Show (4:3)</PresentationFormat>
  <Paragraphs>62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Towards a joint regional roadmap in higher education reform</vt:lpstr>
      <vt:lpstr>Context </vt:lpstr>
      <vt:lpstr>Challenges  </vt:lpstr>
      <vt:lpstr>The national strategy for higher education (January 2011)</vt:lpstr>
      <vt:lpstr>A whole-of-education perspective</vt:lpstr>
      <vt:lpstr>System Governance</vt:lpstr>
      <vt:lpstr>A developmental approach</vt:lpstr>
      <vt:lpstr>Slide 8</vt:lpstr>
      <vt:lpstr>The potential of collectives and collegiate approaches</vt:lpstr>
      <vt:lpstr>A platform for academic professional development</vt:lpstr>
      <vt:lpstr>Leadership development</vt:lpstr>
      <vt:lpstr>Open method of Co-ordination</vt:lpstr>
      <vt:lpstr>Investment in Education (1965)</vt:lpstr>
      <vt:lpstr>Education is our frontier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a joint regional roadmap in higher education reform</dc:title>
  <dc:creator>Johnny</dc:creator>
  <cp:lastModifiedBy>Johnny</cp:lastModifiedBy>
  <cp:revision>5</cp:revision>
  <dcterms:created xsi:type="dcterms:W3CDTF">2012-05-24T23:39:16Z</dcterms:created>
  <dcterms:modified xsi:type="dcterms:W3CDTF">2012-05-25T00:13:35Z</dcterms:modified>
</cp:coreProperties>
</file>