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60" r:id="rId2"/>
    <p:sldId id="261" r:id="rId3"/>
    <p:sldId id="262" r:id="rId4"/>
    <p:sldId id="263" r:id="rId5"/>
    <p:sldId id="264" r:id="rId6"/>
    <p:sldId id="265" r:id="rId7"/>
    <p:sldId id="266" r:id="rId8"/>
    <p:sldId id="267" r:id="rId9"/>
    <p:sldId id="268" r:id="rId10"/>
    <p:sldId id="269" r:id="rId11"/>
    <p:sldId id="270" r:id="rId12"/>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4" d="100"/>
          <a:sy n="74" d="100"/>
        </p:scale>
        <p:origin x="-744"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de-AT"/>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A5991E72-ABDA-47BD-AE7C-434CBA6BF814}" type="datetimeFigureOut">
              <a:rPr lang="de-AT"/>
              <a:pPr>
                <a:defRPr/>
              </a:pPr>
              <a:t>06.06.2012</a:t>
            </a:fld>
            <a:endParaRPr lang="de-AT"/>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de-AT"/>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639A621F-5111-4F50-B4C0-7057550E896E}" type="slidenum">
              <a:rPr lang="de-AT"/>
              <a:pPr>
                <a:defRPr/>
              </a:pPr>
              <a:t>‹#›</a:t>
            </a:fld>
            <a:endParaRPr lang="de-AT"/>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de-AT"/>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CB2EB1DC-1089-4D67-AB0A-0461203ADC28}" type="datetimeFigureOut">
              <a:rPr lang="de-AT"/>
              <a:pPr>
                <a:defRPr/>
              </a:pPr>
              <a:t>06.06.2012</a:t>
            </a:fld>
            <a:endParaRPr lang="de-AT"/>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de-AT" noProof="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de-AT" noProof="0"/>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de-AT"/>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7B28FFD4-71EB-46E3-92FD-C1F45ED28E0C}" type="slidenum">
              <a:rPr lang="de-AT"/>
              <a:pPr>
                <a:defRPr/>
              </a:pPr>
              <a:t>‹#›</a:t>
            </a:fld>
            <a:endParaRPr lang="de-AT"/>
          </a:p>
        </p:txBody>
      </p:sp>
    </p:spTree>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lvl1pPr>
              <a:defRPr/>
            </a:lvl1pPr>
          </a:lstStyle>
          <a:p>
            <a:pPr>
              <a:defRPr/>
            </a:pPr>
            <a:fld id="{057297D0-E135-4D60-A202-71D55ECD1687}" type="datetime1">
              <a:rPr lang="de-DE"/>
              <a:pPr>
                <a:defRPr/>
              </a:pPr>
              <a:t>06.06.2012</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BEF189E1-CC3D-46C8-9426-C0F1FEF3E1FE}" type="slidenum">
              <a:rPr lang="de-DE"/>
              <a:pPr>
                <a:defRPr/>
              </a:pPr>
              <a:t>‹#›</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512B30B9-4B41-4E73-9F12-7007D776D489}" type="datetime1">
              <a:rPr lang="de-DE"/>
              <a:pPr>
                <a:defRPr/>
              </a:pPr>
              <a:t>06.06.2012</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10C0B314-F3FE-448F-8DF1-8F8C3D63E952}" type="slidenum">
              <a:rPr lang="de-DE"/>
              <a:pPr>
                <a:defRPr/>
              </a:pPr>
              <a:t>‹#›</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lvl1pPr>
              <a:defRPr/>
            </a:lvl1pPr>
          </a:lstStyle>
          <a:p>
            <a:pPr>
              <a:defRPr/>
            </a:pPr>
            <a:fld id="{14A963EC-1116-4618-BC3B-9B559237770C}" type="datetime1">
              <a:rPr lang="de-DE"/>
              <a:pPr>
                <a:defRPr/>
              </a:pPr>
              <a:t>06.06.2012</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E4D46FBF-33E0-4882-A2CD-633EA05FE2EA}" type="slidenum">
              <a:rPr lang="de-DE"/>
              <a:pPr>
                <a:defRPr/>
              </a:pPr>
              <a:t>‹#›</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3"/>
          <p:cNvSpPr>
            <a:spLocks noGrp="1"/>
          </p:cNvSpPr>
          <p:nvPr>
            <p:ph type="dt" sz="half" idx="10"/>
          </p:nvPr>
        </p:nvSpPr>
        <p:spPr/>
        <p:txBody>
          <a:bodyPr/>
          <a:lstStyle>
            <a:lvl1pPr>
              <a:defRPr/>
            </a:lvl1pPr>
          </a:lstStyle>
          <a:p>
            <a:pPr>
              <a:defRPr/>
            </a:pPr>
            <a:fld id="{7EF67D95-E09B-41CE-B90D-1E2BE810A578}" type="datetime1">
              <a:rPr lang="de-DE"/>
              <a:pPr>
                <a:defRPr/>
              </a:pPr>
              <a:t>06.06.2012</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pPr>
              <a:defRPr/>
            </a:pPr>
            <a:fld id="{47B67DE4-AF93-43BF-A3F6-FA2A31A60112}" type="slidenum">
              <a:rPr lang="de-DE"/>
              <a:pPr>
                <a:defRPr/>
              </a:pPr>
              <a:t>‹#›</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3"/>
          <p:cNvSpPr>
            <a:spLocks noGrp="1"/>
          </p:cNvSpPr>
          <p:nvPr>
            <p:ph type="dt" sz="half" idx="10"/>
          </p:nvPr>
        </p:nvSpPr>
        <p:spPr/>
        <p:txBody>
          <a:bodyPr/>
          <a:lstStyle>
            <a:lvl1pPr>
              <a:defRPr/>
            </a:lvl1pPr>
          </a:lstStyle>
          <a:p>
            <a:pPr>
              <a:defRPr/>
            </a:pPr>
            <a:fld id="{1CAB0C60-3677-42A8-B3A2-C1497E6CDEC1}" type="datetime1">
              <a:rPr lang="de-DE"/>
              <a:pPr>
                <a:defRPr/>
              </a:pPr>
              <a:t>06.06.2012</a:t>
            </a:fld>
            <a:endParaRPr lang="de-DE"/>
          </a:p>
        </p:txBody>
      </p:sp>
      <p:sp>
        <p:nvSpPr>
          <p:cNvPr id="8" name="Fußzeilenplatzhalter 4"/>
          <p:cNvSpPr>
            <a:spLocks noGrp="1"/>
          </p:cNvSpPr>
          <p:nvPr>
            <p:ph type="ftr" sz="quarter" idx="11"/>
          </p:nvPr>
        </p:nvSpPr>
        <p:spPr/>
        <p:txBody>
          <a:bodyPr/>
          <a:lstStyle>
            <a:lvl1pPr>
              <a:defRPr/>
            </a:lvl1pPr>
          </a:lstStyle>
          <a:p>
            <a:pPr>
              <a:defRPr/>
            </a:pPr>
            <a:endParaRPr lang="de-DE"/>
          </a:p>
        </p:txBody>
      </p:sp>
      <p:sp>
        <p:nvSpPr>
          <p:cNvPr id="9" name="Foliennummernplatzhalter 5"/>
          <p:cNvSpPr>
            <a:spLocks noGrp="1"/>
          </p:cNvSpPr>
          <p:nvPr>
            <p:ph type="sldNum" sz="quarter" idx="12"/>
          </p:nvPr>
        </p:nvSpPr>
        <p:spPr/>
        <p:txBody>
          <a:bodyPr/>
          <a:lstStyle>
            <a:lvl1pPr>
              <a:defRPr/>
            </a:lvl1pPr>
          </a:lstStyle>
          <a:p>
            <a:pPr>
              <a:defRPr/>
            </a:pPr>
            <a:fld id="{FAEBACB9-A6CD-4B87-8554-103F48DB2193}" type="slidenum">
              <a:rPr lang="de-DE"/>
              <a:pPr>
                <a:defRPr/>
              </a:pPr>
              <a:t>‹#›</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3"/>
          <p:cNvSpPr>
            <a:spLocks noGrp="1"/>
          </p:cNvSpPr>
          <p:nvPr>
            <p:ph type="dt" sz="half" idx="10"/>
          </p:nvPr>
        </p:nvSpPr>
        <p:spPr/>
        <p:txBody>
          <a:bodyPr/>
          <a:lstStyle>
            <a:lvl1pPr>
              <a:defRPr/>
            </a:lvl1pPr>
          </a:lstStyle>
          <a:p>
            <a:pPr>
              <a:defRPr/>
            </a:pPr>
            <a:fld id="{635918A5-F8B5-4AA2-BCFF-E1AD9F5D043C}" type="datetime1">
              <a:rPr lang="de-DE"/>
              <a:pPr>
                <a:defRPr/>
              </a:pPr>
              <a:t>06.06.2012</a:t>
            </a:fld>
            <a:endParaRPr lang="de-DE"/>
          </a:p>
        </p:txBody>
      </p:sp>
      <p:sp>
        <p:nvSpPr>
          <p:cNvPr id="4" name="Fußzeilenplatzhalter 4"/>
          <p:cNvSpPr>
            <a:spLocks noGrp="1"/>
          </p:cNvSpPr>
          <p:nvPr>
            <p:ph type="ftr" sz="quarter" idx="11"/>
          </p:nvPr>
        </p:nvSpPr>
        <p:spPr/>
        <p:txBody>
          <a:bodyPr/>
          <a:lstStyle>
            <a:lvl1pPr>
              <a:defRPr/>
            </a:lvl1pPr>
          </a:lstStyle>
          <a:p>
            <a:pPr>
              <a:defRPr/>
            </a:pPr>
            <a:endParaRPr lang="de-DE"/>
          </a:p>
        </p:txBody>
      </p:sp>
      <p:sp>
        <p:nvSpPr>
          <p:cNvPr id="5" name="Foliennummernplatzhalter 5"/>
          <p:cNvSpPr>
            <a:spLocks noGrp="1"/>
          </p:cNvSpPr>
          <p:nvPr>
            <p:ph type="sldNum" sz="quarter" idx="12"/>
          </p:nvPr>
        </p:nvSpPr>
        <p:spPr/>
        <p:txBody>
          <a:bodyPr/>
          <a:lstStyle>
            <a:lvl1pPr>
              <a:defRPr/>
            </a:lvl1pPr>
          </a:lstStyle>
          <a:p>
            <a:pPr>
              <a:defRPr/>
            </a:pPr>
            <a:fld id="{8C9A6953-9429-4FB7-A42B-2CFE149A432E}" type="slidenum">
              <a:rPr lang="de-DE"/>
              <a:pPr>
                <a:defRPr/>
              </a:pPr>
              <a:t>‹#›</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p:cNvSpPr>
            <a:spLocks noGrp="1"/>
          </p:cNvSpPr>
          <p:nvPr>
            <p:ph type="dt" sz="half" idx="10"/>
          </p:nvPr>
        </p:nvSpPr>
        <p:spPr/>
        <p:txBody>
          <a:bodyPr/>
          <a:lstStyle>
            <a:lvl1pPr>
              <a:defRPr/>
            </a:lvl1pPr>
          </a:lstStyle>
          <a:p>
            <a:pPr>
              <a:defRPr/>
            </a:pPr>
            <a:fld id="{1DCB7B37-99E0-4B16-8DAA-9F588C87C56B}" type="datetime1">
              <a:rPr lang="de-DE"/>
              <a:pPr>
                <a:defRPr/>
              </a:pPr>
              <a:t>06.06.2012</a:t>
            </a:fld>
            <a:endParaRPr lang="de-DE"/>
          </a:p>
        </p:txBody>
      </p:sp>
      <p:sp>
        <p:nvSpPr>
          <p:cNvPr id="3" name="Fußzeilenplatzhalter 4"/>
          <p:cNvSpPr>
            <a:spLocks noGrp="1"/>
          </p:cNvSpPr>
          <p:nvPr>
            <p:ph type="ftr" sz="quarter" idx="11"/>
          </p:nvPr>
        </p:nvSpPr>
        <p:spPr/>
        <p:txBody>
          <a:bodyPr/>
          <a:lstStyle>
            <a:lvl1pPr>
              <a:defRPr/>
            </a:lvl1pPr>
          </a:lstStyle>
          <a:p>
            <a:pPr>
              <a:defRPr/>
            </a:pPr>
            <a:endParaRPr lang="de-DE"/>
          </a:p>
        </p:txBody>
      </p:sp>
      <p:sp>
        <p:nvSpPr>
          <p:cNvPr id="4" name="Foliennummernplatzhalter 5"/>
          <p:cNvSpPr>
            <a:spLocks noGrp="1"/>
          </p:cNvSpPr>
          <p:nvPr>
            <p:ph type="sldNum" sz="quarter" idx="12"/>
          </p:nvPr>
        </p:nvSpPr>
        <p:spPr/>
        <p:txBody>
          <a:bodyPr/>
          <a:lstStyle>
            <a:lvl1pPr>
              <a:defRPr/>
            </a:lvl1pPr>
          </a:lstStyle>
          <a:p>
            <a:pPr>
              <a:defRPr/>
            </a:pPr>
            <a:fld id="{9F36E362-8D7C-4964-B76F-3115561B96AF}" type="slidenum">
              <a:rPr lang="de-DE"/>
              <a:pPr>
                <a:defRPr/>
              </a:pPr>
              <a:t>‹#›</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3"/>
          <p:cNvSpPr>
            <a:spLocks noGrp="1"/>
          </p:cNvSpPr>
          <p:nvPr>
            <p:ph type="dt" sz="half" idx="10"/>
          </p:nvPr>
        </p:nvSpPr>
        <p:spPr/>
        <p:txBody>
          <a:bodyPr/>
          <a:lstStyle>
            <a:lvl1pPr>
              <a:defRPr/>
            </a:lvl1pPr>
          </a:lstStyle>
          <a:p>
            <a:pPr>
              <a:defRPr/>
            </a:pPr>
            <a:fld id="{0C59BC8C-CFD2-46CB-A2E1-D966DD9D9428}" type="datetime1">
              <a:rPr lang="de-DE"/>
              <a:pPr>
                <a:defRPr/>
              </a:pPr>
              <a:t>06.06.2012</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pPr>
              <a:defRPr/>
            </a:pPr>
            <a:fld id="{3B7DA5A7-0798-4D7F-A767-DCD773D0905C}" type="slidenum">
              <a:rPr lang="de-DE"/>
              <a:pPr>
                <a:defRPr/>
              </a:pPr>
              <a:t>‹#›</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3"/>
          <p:cNvSpPr>
            <a:spLocks noGrp="1"/>
          </p:cNvSpPr>
          <p:nvPr>
            <p:ph type="dt" sz="half" idx="10"/>
          </p:nvPr>
        </p:nvSpPr>
        <p:spPr/>
        <p:txBody>
          <a:bodyPr/>
          <a:lstStyle>
            <a:lvl1pPr>
              <a:defRPr/>
            </a:lvl1pPr>
          </a:lstStyle>
          <a:p>
            <a:pPr>
              <a:defRPr/>
            </a:pPr>
            <a:fld id="{CE717676-61A3-4767-871D-9A3A8FA06E1F}" type="datetime1">
              <a:rPr lang="de-DE"/>
              <a:pPr>
                <a:defRPr/>
              </a:pPr>
              <a:t>06.06.2012</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pPr>
              <a:defRPr/>
            </a:pPr>
            <a:fld id="{5859D249-D94A-4C34-8806-04D68CED057B}" type="slidenum">
              <a:rPr lang="de-DE"/>
              <a:pPr>
                <a:defRPr/>
              </a:pPr>
              <a:t>‹#›</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D015616D-50A9-4176-88C0-B4579C7285DD}" type="datetime1">
              <a:rPr lang="de-DE"/>
              <a:pPr>
                <a:defRPr/>
              </a:pPr>
              <a:t>06.06.2012</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9F32EC9D-490D-464C-916C-8303551D071D}" type="slidenum">
              <a:rPr lang="de-DE"/>
              <a:pPr>
                <a:defRPr/>
              </a:pPr>
              <a:t>‹#›</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 durch Klicken hinzufügen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7821911D-3D30-484D-A530-A6AE0B5AE507}" type="datetime1">
              <a:rPr lang="de-DE"/>
              <a:pPr>
                <a:defRPr/>
              </a:pPr>
              <a:t>06.06.2012</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015F217A-AB04-47F4-AE2C-C8E316A915CB}" type="slidenum">
              <a:rPr lang="de-DE"/>
              <a:pPr>
                <a:defRPr/>
              </a:pPr>
              <a:t>‹#›</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elplatzhalt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e-DE" smtClean="0"/>
              <a:t>Titelmasterformat durch Klicken bearbeiten</a:t>
            </a:r>
          </a:p>
        </p:txBody>
      </p:sp>
      <p:sp>
        <p:nvSpPr>
          <p:cNvPr id="1027" name="Textplatzhalt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39FEEE5E-F96E-4855-AA9C-80DA3B6C7216}" type="datetime1">
              <a:rPr lang="de-DE"/>
              <a:pPr>
                <a:defRPr/>
              </a:pPr>
              <a:t>06.06.2012</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D99FE6BC-6886-4677-A5A6-AB9F74F72B10}" type="slidenum">
              <a:rPr lang="de-DE"/>
              <a:pPr>
                <a:defRPr/>
              </a:pPr>
              <a:t>‹#›</a:t>
            </a:fld>
            <a:endParaRPr lang="de-DE"/>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hf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Arial" charset="0"/>
        </a:defRPr>
      </a:lvl2pPr>
      <a:lvl3pPr algn="ctr" rtl="0" fontAlgn="base">
        <a:spcBef>
          <a:spcPct val="0"/>
        </a:spcBef>
        <a:spcAft>
          <a:spcPct val="0"/>
        </a:spcAft>
        <a:defRPr sz="4400">
          <a:solidFill>
            <a:schemeClr val="tx1"/>
          </a:solidFill>
          <a:latin typeface="Arial" charset="0"/>
        </a:defRPr>
      </a:lvl3pPr>
      <a:lvl4pPr algn="ctr" rtl="0" fontAlgn="base">
        <a:spcBef>
          <a:spcPct val="0"/>
        </a:spcBef>
        <a:spcAft>
          <a:spcPct val="0"/>
        </a:spcAft>
        <a:defRPr sz="4400">
          <a:solidFill>
            <a:schemeClr val="tx1"/>
          </a:solidFill>
          <a:latin typeface="Arial" charset="0"/>
        </a:defRPr>
      </a:lvl4pPr>
      <a:lvl5pPr algn="ctr" rtl="0" fontAlgn="base">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mailto:sigurd.hoellinger@chello.a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395288" y="404813"/>
            <a:ext cx="8229600" cy="5865812"/>
          </a:xfrm>
        </p:spPr>
        <p:txBody>
          <a:bodyPr rtlCol="0">
            <a:normAutofit fontScale="92500" lnSpcReduction="20000"/>
          </a:bodyPr>
          <a:lstStyle/>
          <a:p>
            <a:pPr fontAlgn="auto">
              <a:spcAft>
                <a:spcPts val="0"/>
              </a:spcAft>
              <a:buFont typeface="Arial" pitchFamily="34" charset="0"/>
              <a:buNone/>
              <a:defRPr/>
            </a:pPr>
            <a:r>
              <a:rPr lang="en-US" dirty="0" smtClean="0"/>
              <a:t>   International Conference on Higher Education: Towards Joint Regional Roadmap in Higher Educational Structural Reform</a:t>
            </a:r>
            <a:endParaRPr lang="de-AT" dirty="0" smtClean="0"/>
          </a:p>
          <a:p>
            <a:pPr fontAlgn="auto">
              <a:spcAft>
                <a:spcPts val="0"/>
              </a:spcAft>
              <a:buFont typeface="Arial" pitchFamily="34" charset="0"/>
              <a:buNone/>
              <a:defRPr/>
            </a:pPr>
            <a:r>
              <a:rPr lang="en-US" dirty="0" smtClean="0"/>
              <a:t>   </a:t>
            </a:r>
          </a:p>
          <a:p>
            <a:pPr fontAlgn="auto">
              <a:spcAft>
                <a:spcPts val="0"/>
              </a:spcAft>
              <a:buFont typeface="Arial" pitchFamily="34" charset="0"/>
              <a:buNone/>
              <a:defRPr/>
            </a:pPr>
            <a:r>
              <a:rPr lang="en-US" dirty="0" smtClean="0"/>
              <a:t>   23 - 26 May, 2012</a:t>
            </a:r>
            <a:endParaRPr lang="de-AT" dirty="0" smtClean="0"/>
          </a:p>
          <a:p>
            <a:pPr fontAlgn="auto">
              <a:spcAft>
                <a:spcPts val="0"/>
              </a:spcAft>
              <a:buFont typeface="Arial" pitchFamily="34" charset="0"/>
              <a:buNone/>
              <a:defRPr/>
            </a:pPr>
            <a:r>
              <a:rPr lang="de-AT" dirty="0" smtClean="0"/>
              <a:t>   </a:t>
            </a:r>
            <a:r>
              <a:rPr lang="en-US" dirty="0" err="1" smtClean="0"/>
              <a:t>Petrovac</a:t>
            </a:r>
            <a:r>
              <a:rPr lang="en-US" dirty="0" smtClean="0"/>
              <a:t>, Montenegro</a:t>
            </a:r>
            <a:endParaRPr lang="de-AT" dirty="0" smtClean="0"/>
          </a:p>
          <a:p>
            <a:pPr fontAlgn="auto">
              <a:spcAft>
                <a:spcPts val="0"/>
              </a:spcAft>
              <a:buFont typeface="Arial" pitchFamily="34" charset="0"/>
              <a:buNone/>
              <a:defRPr/>
            </a:pPr>
            <a:r>
              <a:rPr lang="en-US" dirty="0" smtClean="0"/>
              <a:t> </a:t>
            </a:r>
            <a:endParaRPr lang="de-AT" dirty="0" smtClean="0"/>
          </a:p>
          <a:p>
            <a:pPr fontAlgn="auto">
              <a:spcAft>
                <a:spcPts val="0"/>
              </a:spcAft>
              <a:buFont typeface="Arial" pitchFamily="34" charset="0"/>
              <a:buNone/>
              <a:defRPr/>
            </a:pPr>
            <a:r>
              <a:rPr lang="en-US" dirty="0" smtClean="0"/>
              <a:t> </a:t>
            </a:r>
            <a:endParaRPr lang="de-AT" dirty="0" smtClean="0"/>
          </a:p>
          <a:p>
            <a:pPr fontAlgn="auto">
              <a:spcAft>
                <a:spcPts val="0"/>
              </a:spcAft>
              <a:buFont typeface="Arial" pitchFamily="34" charset="0"/>
              <a:buNone/>
              <a:defRPr/>
            </a:pPr>
            <a:r>
              <a:rPr lang="en-US" dirty="0" smtClean="0"/>
              <a:t> </a:t>
            </a:r>
            <a:endParaRPr lang="de-AT" dirty="0" smtClean="0"/>
          </a:p>
          <a:p>
            <a:pPr fontAlgn="auto">
              <a:spcAft>
                <a:spcPts val="0"/>
              </a:spcAft>
              <a:buFont typeface="Arial" pitchFamily="34" charset="0"/>
              <a:buNone/>
              <a:defRPr/>
            </a:pPr>
            <a:r>
              <a:rPr lang="en-US" dirty="0" smtClean="0"/>
              <a:t>   </a:t>
            </a:r>
            <a:r>
              <a:rPr lang="en-US" b="1" dirty="0" smtClean="0"/>
              <a:t>"Affirmative Actions for Financing Higher Education"</a:t>
            </a:r>
            <a:endParaRPr lang="de-AT" b="1" dirty="0" smtClean="0"/>
          </a:p>
          <a:p>
            <a:pPr fontAlgn="auto">
              <a:spcAft>
                <a:spcPts val="0"/>
              </a:spcAft>
              <a:buFont typeface="Arial" pitchFamily="34" charset="0"/>
              <a:buNone/>
              <a:defRPr/>
            </a:pPr>
            <a:r>
              <a:rPr lang="en-US" dirty="0" smtClean="0"/>
              <a:t> </a:t>
            </a:r>
            <a:endParaRPr lang="de-AT" dirty="0" smtClean="0"/>
          </a:p>
          <a:p>
            <a:pPr fontAlgn="auto">
              <a:spcAft>
                <a:spcPts val="0"/>
              </a:spcAft>
              <a:buFont typeface="Arial" pitchFamily="34" charset="0"/>
              <a:buNone/>
              <a:defRPr/>
            </a:pPr>
            <a:r>
              <a:rPr lang="en-US" dirty="0" smtClean="0"/>
              <a:t>    by Sigurd Höllinger</a:t>
            </a:r>
            <a:endParaRPr lang="de-AT" dirty="0"/>
          </a:p>
        </p:txBody>
      </p:sp>
      <p:sp>
        <p:nvSpPr>
          <p:cNvPr id="4" name="Foliennummernplatzhalter 3"/>
          <p:cNvSpPr>
            <a:spLocks noGrp="1"/>
          </p:cNvSpPr>
          <p:nvPr>
            <p:ph type="sldNum" sz="quarter" idx="12"/>
          </p:nvPr>
        </p:nvSpPr>
        <p:spPr/>
        <p:txBody>
          <a:bodyPr/>
          <a:lstStyle/>
          <a:p>
            <a:pPr>
              <a:defRPr/>
            </a:pPr>
            <a:r>
              <a:rPr lang="de-DE" dirty="0"/>
              <a:t>1</a:t>
            </a:r>
            <a:endParaRPr lang="de-DE"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Inhaltsplatzhalter 2"/>
          <p:cNvSpPr>
            <a:spLocks noGrp="1"/>
          </p:cNvSpPr>
          <p:nvPr>
            <p:ph idx="1"/>
          </p:nvPr>
        </p:nvSpPr>
        <p:spPr>
          <a:xfrm>
            <a:off x="468313" y="765175"/>
            <a:ext cx="8229600" cy="4525963"/>
          </a:xfrm>
        </p:spPr>
        <p:txBody>
          <a:bodyPr/>
          <a:lstStyle/>
          <a:p>
            <a:pPr>
              <a:buFont typeface="Arial" charset="0"/>
              <a:buNone/>
            </a:pPr>
            <a:r>
              <a:rPr lang="en-US" b="1" smtClean="0"/>
              <a:t>1 </a:t>
            </a:r>
            <a:r>
              <a:rPr lang="en-US" smtClean="0"/>
              <a:t> Basis for financing higher education</a:t>
            </a:r>
            <a:endParaRPr lang="de-AT" smtClean="0"/>
          </a:p>
          <a:p>
            <a:pPr>
              <a:buFont typeface="Arial" charset="0"/>
              <a:buNone/>
            </a:pPr>
            <a:endParaRPr lang="en-US" b="1" smtClean="0"/>
          </a:p>
          <a:p>
            <a:pPr>
              <a:buFont typeface="Arial" charset="0"/>
              <a:buNone/>
            </a:pPr>
            <a:r>
              <a:rPr lang="en-US" b="1" smtClean="0"/>
              <a:t>2</a:t>
            </a:r>
            <a:r>
              <a:rPr lang="en-US" smtClean="0"/>
              <a:t>  Departures from European benchmarks</a:t>
            </a:r>
            <a:endParaRPr lang="de-AT" smtClean="0"/>
          </a:p>
          <a:p>
            <a:pPr>
              <a:buFont typeface="Arial" charset="0"/>
              <a:buNone/>
            </a:pPr>
            <a:endParaRPr lang="en-US" b="1" smtClean="0"/>
          </a:p>
          <a:p>
            <a:pPr>
              <a:buFont typeface="Arial" charset="0"/>
              <a:buNone/>
            </a:pPr>
            <a:r>
              <a:rPr lang="en-US" b="1" smtClean="0"/>
              <a:t>3</a:t>
            </a:r>
            <a:r>
              <a:rPr lang="en-US" smtClean="0"/>
              <a:t>  Budget path in legislation </a:t>
            </a:r>
            <a:endParaRPr lang="de-AT" smtClean="0"/>
          </a:p>
          <a:p>
            <a:pPr>
              <a:buFont typeface="Arial" charset="0"/>
              <a:buNone/>
            </a:pPr>
            <a:endParaRPr lang="en-US" b="1" smtClean="0"/>
          </a:p>
          <a:p>
            <a:pPr>
              <a:buFont typeface="Arial" charset="0"/>
              <a:buNone/>
            </a:pPr>
            <a:r>
              <a:rPr lang="en-US" b="1" smtClean="0"/>
              <a:t>4</a:t>
            </a:r>
            <a:r>
              <a:rPr lang="en-US" smtClean="0"/>
              <a:t>  Public – private linkages</a:t>
            </a:r>
            <a:endParaRPr lang="de-AT" smtClean="0"/>
          </a:p>
          <a:p>
            <a:endParaRPr lang="de-AT" smtClean="0"/>
          </a:p>
        </p:txBody>
      </p:sp>
      <p:sp>
        <p:nvSpPr>
          <p:cNvPr id="4" name="Foliennummernplatzhalter 3"/>
          <p:cNvSpPr>
            <a:spLocks noGrp="1"/>
          </p:cNvSpPr>
          <p:nvPr>
            <p:ph type="sldNum" sz="quarter" idx="12"/>
          </p:nvPr>
        </p:nvSpPr>
        <p:spPr/>
        <p:txBody>
          <a:bodyPr/>
          <a:lstStyle/>
          <a:p>
            <a:pPr>
              <a:defRPr/>
            </a:pPr>
            <a:fld id="{C7F6C1E5-45D4-49CF-A885-8DA6A2D54D9B}" type="slidenum">
              <a:rPr lang="de-DE"/>
              <a:pPr>
                <a:defRPr/>
              </a:pPr>
              <a:t>2</a:t>
            </a:fld>
            <a:endParaRPr lang="de-D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Inhaltsplatzhalter 2"/>
          <p:cNvSpPr>
            <a:spLocks noGrp="1"/>
          </p:cNvSpPr>
          <p:nvPr>
            <p:ph idx="1"/>
          </p:nvPr>
        </p:nvSpPr>
        <p:spPr>
          <a:xfrm>
            <a:off x="457200" y="549275"/>
            <a:ext cx="8229600" cy="5576888"/>
          </a:xfrm>
        </p:spPr>
        <p:txBody>
          <a:bodyPr/>
          <a:lstStyle/>
          <a:p>
            <a:pPr>
              <a:buFont typeface="Arial" charset="0"/>
              <a:buNone/>
            </a:pPr>
            <a:r>
              <a:rPr lang="en-US" smtClean="0"/>
              <a:t>   The dominant orientation on European benchmarks is misleading. As long as the proportion of the GDP spent on higher education remains around the same as the figure found in developed European states, underfinancing will continue and will not enable the higher education systems to approach European conditions or, at best, only very slowly.</a:t>
            </a:r>
            <a:endParaRPr lang="de-AT" smtClean="0"/>
          </a:p>
        </p:txBody>
      </p:sp>
      <p:sp>
        <p:nvSpPr>
          <p:cNvPr id="4" name="Foliennummernplatzhalter 3"/>
          <p:cNvSpPr>
            <a:spLocks noGrp="1"/>
          </p:cNvSpPr>
          <p:nvPr>
            <p:ph type="sldNum" sz="quarter" idx="12"/>
          </p:nvPr>
        </p:nvSpPr>
        <p:spPr/>
        <p:txBody>
          <a:bodyPr/>
          <a:lstStyle/>
          <a:p>
            <a:pPr>
              <a:defRPr/>
            </a:pPr>
            <a:fld id="{54F77FD0-FB6E-4A24-A30E-B5CA58143BDC}" type="slidenum">
              <a:rPr lang="de-DE"/>
              <a:pPr>
                <a:defRPr/>
              </a:pPr>
              <a:t>3</a:t>
            </a:fld>
            <a:endParaRPr 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549275"/>
            <a:ext cx="8229600" cy="5576888"/>
          </a:xfrm>
        </p:spPr>
        <p:txBody>
          <a:bodyPr rtlCol="0">
            <a:normAutofit lnSpcReduction="10000"/>
          </a:bodyPr>
          <a:lstStyle/>
          <a:p>
            <a:pPr fontAlgn="auto">
              <a:spcAft>
                <a:spcPts val="0"/>
              </a:spcAft>
              <a:buFont typeface="Arial" pitchFamily="34" charset="0"/>
              <a:buNone/>
              <a:defRPr/>
            </a:pPr>
            <a:r>
              <a:rPr lang="en-US" dirty="0" smtClean="0"/>
              <a:t>Budget path for higher education</a:t>
            </a:r>
          </a:p>
          <a:p>
            <a:pPr fontAlgn="auto">
              <a:spcAft>
                <a:spcPts val="0"/>
              </a:spcAft>
              <a:buFont typeface="Arial" pitchFamily="34" charset="0"/>
              <a:buNone/>
              <a:defRPr/>
            </a:pPr>
            <a:endParaRPr lang="en-US" dirty="0" smtClean="0"/>
          </a:p>
          <a:p>
            <a:pPr marL="514350" indent="-514350" fontAlgn="auto">
              <a:spcAft>
                <a:spcPts val="0"/>
              </a:spcAft>
              <a:buFont typeface="Arial" pitchFamily="34" charset="0"/>
              <a:buAutoNum type="arabicPeriod"/>
              <a:defRPr/>
            </a:pPr>
            <a:r>
              <a:rPr lang="en-US" dirty="0" smtClean="0"/>
              <a:t>“University Financing Act”</a:t>
            </a:r>
            <a:endParaRPr lang="de-AT" dirty="0" smtClean="0"/>
          </a:p>
          <a:p>
            <a:pPr marL="514350" indent="-514350" fontAlgn="auto">
              <a:spcAft>
                <a:spcPts val="0"/>
              </a:spcAft>
              <a:buFont typeface="Arial" pitchFamily="34" charset="0"/>
              <a:buAutoNum type="arabicPeriod"/>
              <a:defRPr/>
            </a:pPr>
            <a:r>
              <a:rPr lang="de-AT" dirty="0" smtClean="0"/>
              <a:t>10 </a:t>
            </a:r>
            <a:r>
              <a:rPr lang="de-AT" dirty="0" err="1" smtClean="0"/>
              <a:t>Years</a:t>
            </a:r>
            <a:endParaRPr lang="de-AT" dirty="0" smtClean="0"/>
          </a:p>
          <a:p>
            <a:pPr fontAlgn="auto">
              <a:spcAft>
                <a:spcPts val="0"/>
              </a:spcAft>
              <a:buFont typeface="Arial" pitchFamily="34" charset="0"/>
              <a:buNone/>
              <a:defRPr/>
            </a:pPr>
            <a:r>
              <a:rPr lang="en-US" dirty="0" smtClean="0"/>
              <a:t>3. The state allocations for the universities</a:t>
            </a:r>
          </a:p>
          <a:p>
            <a:pPr fontAlgn="auto">
              <a:spcAft>
                <a:spcPts val="0"/>
              </a:spcAft>
              <a:buFont typeface="Arial" pitchFamily="34" charset="0"/>
              <a:buChar char="•"/>
              <a:defRPr/>
            </a:pPr>
            <a:r>
              <a:rPr lang="en-US" dirty="0" smtClean="0"/>
              <a:t>teaching</a:t>
            </a:r>
            <a:endParaRPr lang="de-AT" dirty="0" smtClean="0"/>
          </a:p>
          <a:p>
            <a:pPr fontAlgn="auto">
              <a:spcAft>
                <a:spcPts val="0"/>
              </a:spcAft>
              <a:buFont typeface="Arial" pitchFamily="34" charset="0"/>
              <a:buChar char="•"/>
              <a:defRPr/>
            </a:pPr>
            <a:r>
              <a:rPr lang="en-US" dirty="0" smtClean="0"/>
              <a:t>teaching-related research </a:t>
            </a:r>
            <a:endParaRPr lang="de-AT" dirty="0" smtClean="0"/>
          </a:p>
          <a:p>
            <a:pPr fontAlgn="auto">
              <a:spcAft>
                <a:spcPts val="0"/>
              </a:spcAft>
              <a:buFont typeface="Arial" pitchFamily="34" charset="0"/>
              <a:buChar char="•"/>
              <a:defRPr/>
            </a:pPr>
            <a:r>
              <a:rPr lang="en-US" dirty="0" smtClean="0"/>
              <a:t>the infrastructure for teaching and teaching-related research </a:t>
            </a:r>
            <a:endParaRPr lang="de-AT" dirty="0" smtClean="0"/>
          </a:p>
          <a:p>
            <a:pPr fontAlgn="auto">
              <a:spcAft>
                <a:spcPts val="0"/>
              </a:spcAft>
              <a:buFont typeface="Arial" pitchFamily="34" charset="0"/>
              <a:buChar char="•"/>
              <a:defRPr/>
            </a:pPr>
            <a:r>
              <a:rPr lang="en-US" dirty="0" smtClean="0"/>
              <a:t>a reserve for unforeseen eventualities</a:t>
            </a:r>
            <a:endParaRPr lang="de-AT" dirty="0" smtClean="0"/>
          </a:p>
          <a:p>
            <a:pPr fontAlgn="auto">
              <a:spcAft>
                <a:spcPts val="0"/>
              </a:spcAft>
              <a:buFont typeface="Arial" pitchFamily="34" charset="0"/>
              <a:buNone/>
              <a:defRPr/>
            </a:pPr>
            <a:endParaRPr lang="de-AT" dirty="0" smtClean="0"/>
          </a:p>
          <a:p>
            <a:pPr fontAlgn="auto">
              <a:spcAft>
                <a:spcPts val="0"/>
              </a:spcAft>
              <a:buFont typeface="Arial" pitchFamily="34" charset="0"/>
              <a:buNone/>
              <a:defRPr/>
            </a:pPr>
            <a:endParaRPr lang="de-AT" dirty="0" smtClean="0"/>
          </a:p>
        </p:txBody>
      </p:sp>
      <p:sp>
        <p:nvSpPr>
          <p:cNvPr id="4" name="Foliennummernplatzhalter 3"/>
          <p:cNvSpPr>
            <a:spLocks noGrp="1"/>
          </p:cNvSpPr>
          <p:nvPr>
            <p:ph type="sldNum" sz="quarter" idx="12"/>
          </p:nvPr>
        </p:nvSpPr>
        <p:spPr/>
        <p:txBody>
          <a:bodyPr/>
          <a:lstStyle/>
          <a:p>
            <a:pPr>
              <a:defRPr/>
            </a:pPr>
            <a:fld id="{F04B8214-FED1-43AF-9AAB-B3EC2A841E7A}" type="slidenum">
              <a:rPr lang="de-DE"/>
              <a:pPr>
                <a:defRPr/>
              </a:pPr>
              <a:t>4</a:t>
            </a:fld>
            <a:endParaRPr 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Inhaltsplatzhalter 2"/>
          <p:cNvSpPr>
            <a:spLocks noGrp="1"/>
          </p:cNvSpPr>
          <p:nvPr>
            <p:ph idx="1"/>
          </p:nvPr>
        </p:nvSpPr>
        <p:spPr>
          <a:xfrm>
            <a:off x="457200" y="549275"/>
            <a:ext cx="8229600" cy="5576888"/>
          </a:xfrm>
        </p:spPr>
        <p:txBody>
          <a:bodyPr/>
          <a:lstStyle/>
          <a:p>
            <a:pPr>
              <a:buFont typeface="Arial" charset="0"/>
              <a:buNone/>
            </a:pPr>
            <a:r>
              <a:rPr lang="de-AT" smtClean="0"/>
              <a:t>4. </a:t>
            </a:r>
            <a:r>
              <a:rPr lang="en-US" smtClean="0"/>
              <a:t>allocations for the first year </a:t>
            </a:r>
          </a:p>
          <a:p>
            <a:r>
              <a:rPr lang="en-US" smtClean="0"/>
              <a:t>the mean value of the allocations of the last three years prior to the new financing, plus </a:t>
            </a:r>
            <a:endParaRPr lang="de-AT" smtClean="0"/>
          </a:p>
          <a:p>
            <a:r>
              <a:rPr lang="en-US" smtClean="0"/>
              <a:t>a contribution that matches the inflation rate of the previous year, plus  </a:t>
            </a:r>
            <a:endParaRPr lang="de-AT" smtClean="0"/>
          </a:p>
          <a:p>
            <a:r>
              <a:rPr lang="en-US" smtClean="0"/>
              <a:t>the "reorganization  surcharge" of at least 5%.  </a:t>
            </a:r>
            <a:endParaRPr lang="de-AT" smtClean="0"/>
          </a:p>
          <a:p>
            <a:pPr>
              <a:buFont typeface="Arial" charset="0"/>
              <a:buNone/>
            </a:pPr>
            <a:endParaRPr lang="de-AT" smtClean="0"/>
          </a:p>
        </p:txBody>
      </p:sp>
      <p:sp>
        <p:nvSpPr>
          <p:cNvPr id="4" name="Foliennummernplatzhalter 3"/>
          <p:cNvSpPr>
            <a:spLocks noGrp="1"/>
          </p:cNvSpPr>
          <p:nvPr>
            <p:ph type="sldNum" sz="quarter" idx="12"/>
          </p:nvPr>
        </p:nvSpPr>
        <p:spPr/>
        <p:txBody>
          <a:bodyPr/>
          <a:lstStyle/>
          <a:p>
            <a:pPr>
              <a:defRPr/>
            </a:pPr>
            <a:fld id="{ED4F4EE6-96F3-4E2D-9915-EB19B4AEBAC6}" type="slidenum">
              <a:rPr lang="de-DE"/>
              <a:pPr>
                <a:defRPr/>
              </a:pPr>
              <a:t>5</a:t>
            </a:fld>
            <a:endParaRPr 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Inhaltsplatzhalter 2"/>
          <p:cNvSpPr>
            <a:spLocks noGrp="1"/>
          </p:cNvSpPr>
          <p:nvPr>
            <p:ph idx="1"/>
          </p:nvPr>
        </p:nvSpPr>
        <p:spPr>
          <a:xfrm>
            <a:off x="457200" y="476250"/>
            <a:ext cx="8229600" cy="5649913"/>
          </a:xfrm>
        </p:spPr>
        <p:txBody>
          <a:bodyPr/>
          <a:lstStyle/>
          <a:p>
            <a:pPr>
              <a:buFont typeface="Arial" charset="0"/>
              <a:buNone/>
            </a:pPr>
            <a:r>
              <a:rPr lang="en-US" smtClean="0"/>
              <a:t>5. The allocations for the following four years are each made up of</a:t>
            </a:r>
            <a:endParaRPr lang="de-AT" smtClean="0"/>
          </a:p>
          <a:p>
            <a:r>
              <a:rPr lang="en-US" smtClean="0"/>
              <a:t>an allocation at the level of the respective preceding year, plus</a:t>
            </a:r>
            <a:endParaRPr lang="de-AT" smtClean="0"/>
          </a:p>
          <a:p>
            <a:r>
              <a:rPr lang="en-US" smtClean="0"/>
              <a:t>a  contribution that reflects the inflation rate of the respective preceding year, plus the "reorganization surcharge" of at least 5%</a:t>
            </a:r>
            <a:endParaRPr lang="de-AT" smtClean="0"/>
          </a:p>
        </p:txBody>
      </p:sp>
      <p:sp>
        <p:nvSpPr>
          <p:cNvPr id="4" name="Foliennummernplatzhalter 3"/>
          <p:cNvSpPr>
            <a:spLocks noGrp="1"/>
          </p:cNvSpPr>
          <p:nvPr>
            <p:ph type="sldNum" sz="quarter" idx="12"/>
          </p:nvPr>
        </p:nvSpPr>
        <p:spPr/>
        <p:txBody>
          <a:bodyPr/>
          <a:lstStyle/>
          <a:p>
            <a:pPr>
              <a:defRPr/>
            </a:pPr>
            <a:fld id="{48ABD3A3-11D8-421E-B601-D690A0CFB651}" type="slidenum">
              <a:rPr lang="de-DE"/>
              <a:pPr>
                <a:defRPr/>
              </a:pPr>
              <a:t>6</a:t>
            </a:fld>
            <a:endParaRPr 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Inhaltsplatzhalter 2"/>
          <p:cNvSpPr>
            <a:spLocks noGrp="1"/>
          </p:cNvSpPr>
          <p:nvPr>
            <p:ph idx="1"/>
          </p:nvPr>
        </p:nvSpPr>
        <p:spPr>
          <a:xfrm>
            <a:off x="457200" y="404813"/>
            <a:ext cx="8229600" cy="5721350"/>
          </a:xfrm>
        </p:spPr>
        <p:txBody>
          <a:bodyPr/>
          <a:lstStyle/>
          <a:p>
            <a:pPr>
              <a:buFont typeface="Arial" charset="0"/>
              <a:buNone/>
            </a:pPr>
            <a:r>
              <a:rPr lang="en-US" smtClean="0"/>
              <a:t>6. 2</a:t>
            </a:r>
            <a:r>
              <a:rPr lang="en-US" baseline="30000" smtClean="0"/>
              <a:t>nd</a:t>
            </a:r>
            <a:r>
              <a:rPr lang="en-US" smtClean="0"/>
              <a:t> period: for the years 6 to 10 the allocations should be calculated as in the 1st period, but the "reorganization surcharge" should be at least 3 %</a:t>
            </a:r>
          </a:p>
          <a:p>
            <a:pPr>
              <a:buFont typeface="Arial" charset="0"/>
              <a:buNone/>
            </a:pPr>
            <a:endParaRPr lang="en-US" smtClean="0"/>
          </a:p>
          <a:p>
            <a:pPr>
              <a:buFont typeface="Arial" charset="0"/>
              <a:buNone/>
            </a:pPr>
            <a:r>
              <a:rPr lang="en-US" smtClean="0"/>
              <a:t>7. In the 1</a:t>
            </a:r>
            <a:r>
              <a:rPr lang="en-US" baseline="30000" smtClean="0"/>
              <a:t>st</a:t>
            </a:r>
            <a:r>
              <a:rPr lang="en-US" smtClean="0"/>
              <a:t> period the funds for teaching-related research and for the infrastructure be increased annually to a greater extent than in the 2</a:t>
            </a:r>
            <a:r>
              <a:rPr lang="en-US" baseline="30000" smtClean="0"/>
              <a:t>nd</a:t>
            </a:r>
            <a:r>
              <a:rPr lang="en-US" smtClean="0"/>
              <a:t> period.</a:t>
            </a:r>
            <a:endParaRPr lang="de-AT" smtClean="0"/>
          </a:p>
          <a:p>
            <a:pPr>
              <a:buFont typeface="Arial" charset="0"/>
              <a:buNone/>
            </a:pPr>
            <a:endParaRPr lang="de-AT" smtClean="0"/>
          </a:p>
        </p:txBody>
      </p:sp>
      <p:sp>
        <p:nvSpPr>
          <p:cNvPr id="4" name="Foliennummernplatzhalter 3"/>
          <p:cNvSpPr>
            <a:spLocks noGrp="1"/>
          </p:cNvSpPr>
          <p:nvPr>
            <p:ph type="sldNum" sz="quarter" idx="12"/>
          </p:nvPr>
        </p:nvSpPr>
        <p:spPr/>
        <p:txBody>
          <a:bodyPr/>
          <a:lstStyle/>
          <a:p>
            <a:pPr>
              <a:defRPr/>
            </a:pPr>
            <a:fld id="{34B8416C-7AFF-45F1-A50C-018706A5F5DA}" type="slidenum">
              <a:rPr lang="de-DE"/>
              <a:pPr>
                <a:defRPr/>
              </a:pPr>
              <a:t>7</a:t>
            </a:fld>
            <a:endParaRPr 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Inhaltsplatzhalter 2"/>
          <p:cNvSpPr>
            <a:spLocks noGrp="1"/>
          </p:cNvSpPr>
          <p:nvPr>
            <p:ph idx="1"/>
          </p:nvPr>
        </p:nvSpPr>
        <p:spPr>
          <a:xfrm>
            <a:off x="457200" y="476250"/>
            <a:ext cx="8229600" cy="5649913"/>
          </a:xfrm>
        </p:spPr>
        <p:txBody>
          <a:bodyPr/>
          <a:lstStyle/>
          <a:p>
            <a:pPr>
              <a:buFont typeface="Arial" charset="0"/>
              <a:buNone/>
            </a:pPr>
            <a:r>
              <a:rPr lang="en-US" smtClean="0"/>
              <a:t>8. the allocations and their impact should be monitored and evaluated</a:t>
            </a:r>
            <a:endParaRPr lang="de-AT" smtClean="0"/>
          </a:p>
        </p:txBody>
      </p:sp>
      <p:sp>
        <p:nvSpPr>
          <p:cNvPr id="4" name="Foliennummernplatzhalter 3"/>
          <p:cNvSpPr>
            <a:spLocks noGrp="1"/>
          </p:cNvSpPr>
          <p:nvPr>
            <p:ph type="sldNum" sz="quarter" idx="12"/>
          </p:nvPr>
        </p:nvSpPr>
        <p:spPr/>
        <p:txBody>
          <a:bodyPr/>
          <a:lstStyle/>
          <a:p>
            <a:pPr>
              <a:defRPr/>
            </a:pPr>
            <a:fld id="{8B21F751-1DFF-4CFA-9EAF-980EE0AE0693}" type="slidenum">
              <a:rPr lang="de-DE"/>
              <a:pPr>
                <a:defRPr/>
              </a:pPr>
              <a:t>8</a:t>
            </a:fld>
            <a:endParaRPr 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Inhaltsplatzhalter 2"/>
          <p:cNvSpPr>
            <a:spLocks noGrp="1"/>
          </p:cNvSpPr>
          <p:nvPr>
            <p:ph idx="1"/>
          </p:nvPr>
        </p:nvSpPr>
        <p:spPr>
          <a:xfrm>
            <a:off x="457200" y="549275"/>
            <a:ext cx="8229600" cy="5576888"/>
          </a:xfrm>
        </p:spPr>
        <p:txBody>
          <a:bodyPr/>
          <a:lstStyle/>
          <a:p>
            <a:pPr>
              <a:buFont typeface="Arial" charset="0"/>
              <a:buNone/>
            </a:pPr>
            <a:r>
              <a:rPr lang="en-US" smtClean="0"/>
              <a:t>   private-public partnership does not function in the way the models suggest and does not in the long-term serve the interests of the partners</a:t>
            </a:r>
          </a:p>
          <a:p>
            <a:pPr>
              <a:buFont typeface="Arial" charset="0"/>
              <a:buNone/>
            </a:pPr>
            <a:endParaRPr lang="en-US" smtClean="0"/>
          </a:p>
          <a:p>
            <a:pPr>
              <a:buFont typeface="Arial" charset="0"/>
              <a:buNone/>
            </a:pPr>
            <a:r>
              <a:rPr lang="en-US" smtClean="0"/>
              <a:t>   replace the concept of "public-private-partnership" by "public-private-linkages"</a:t>
            </a:r>
            <a:endParaRPr lang="de-AT" smtClean="0"/>
          </a:p>
        </p:txBody>
      </p:sp>
      <p:sp>
        <p:nvSpPr>
          <p:cNvPr id="4" name="Foliennummernplatzhalter 3"/>
          <p:cNvSpPr>
            <a:spLocks noGrp="1"/>
          </p:cNvSpPr>
          <p:nvPr>
            <p:ph type="sldNum" sz="quarter" idx="12"/>
          </p:nvPr>
        </p:nvSpPr>
        <p:spPr/>
        <p:txBody>
          <a:bodyPr/>
          <a:lstStyle/>
          <a:p>
            <a:pPr>
              <a:defRPr/>
            </a:pPr>
            <a:fld id="{DBE959F6-0A8D-4231-B332-238F3FBB43FA}" type="slidenum">
              <a:rPr lang="de-DE"/>
              <a:pPr>
                <a:defRPr/>
              </a:pPr>
              <a:t>9</a:t>
            </a:fld>
            <a:endParaRPr 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549275"/>
            <a:ext cx="8229600" cy="5576888"/>
          </a:xfrm>
        </p:spPr>
        <p:txBody>
          <a:bodyPr rtlCol="0">
            <a:normAutofit fontScale="85000" lnSpcReduction="20000"/>
          </a:bodyPr>
          <a:lstStyle/>
          <a:p>
            <a:pPr fontAlgn="auto">
              <a:spcAft>
                <a:spcPts val="0"/>
              </a:spcAft>
              <a:buFont typeface="Arial" pitchFamily="34" charset="0"/>
              <a:buChar char="•"/>
              <a:defRPr/>
            </a:pPr>
            <a:r>
              <a:rPr lang="en-US" dirty="0" smtClean="0"/>
              <a:t>Private foundations that are profit-oriented and not-for-profit foundations: </a:t>
            </a:r>
            <a:endParaRPr lang="de-AT" dirty="0" smtClean="0"/>
          </a:p>
          <a:p>
            <a:pPr fontAlgn="auto">
              <a:spcAft>
                <a:spcPts val="0"/>
              </a:spcAft>
              <a:buFont typeface="Arial" pitchFamily="34" charset="0"/>
              <a:buNone/>
              <a:defRPr/>
            </a:pPr>
            <a:r>
              <a:rPr lang="en-US" dirty="0" smtClean="0"/>
              <a:t>    (1) Capital placed in the foundation is free from input tax if the proceeds from the foundation are tied to higher education / research.</a:t>
            </a:r>
            <a:endParaRPr lang="de-AT" dirty="0" smtClean="0"/>
          </a:p>
          <a:p>
            <a:pPr fontAlgn="auto">
              <a:spcAft>
                <a:spcPts val="0"/>
              </a:spcAft>
              <a:buFont typeface="Arial" pitchFamily="34" charset="0"/>
              <a:buNone/>
              <a:defRPr/>
            </a:pPr>
            <a:r>
              <a:rPr lang="en-US" dirty="0" smtClean="0"/>
              <a:t>    (2) Disbursements from the foundation that benefit higher education/research are freed from the income tax due.</a:t>
            </a:r>
            <a:endParaRPr lang="de-AT" dirty="0" smtClean="0"/>
          </a:p>
          <a:p>
            <a:pPr fontAlgn="auto">
              <a:spcAft>
                <a:spcPts val="0"/>
              </a:spcAft>
              <a:buFont typeface="Arial" pitchFamily="34" charset="0"/>
              <a:buChar char="•"/>
              <a:defRPr/>
            </a:pPr>
            <a:r>
              <a:rPr lang="en-US" dirty="0" smtClean="0"/>
              <a:t>Corporations, individual entrepreneurs, employees: donations for higher education/research are 100% tax-deductible. </a:t>
            </a:r>
            <a:endParaRPr lang="de-AT" dirty="0" smtClean="0"/>
          </a:p>
          <a:p>
            <a:pPr fontAlgn="auto">
              <a:spcAft>
                <a:spcPts val="0"/>
              </a:spcAft>
              <a:buFont typeface="Arial" pitchFamily="34" charset="0"/>
              <a:buChar char="•"/>
              <a:defRPr/>
            </a:pPr>
            <a:r>
              <a:rPr lang="en-US" dirty="0" smtClean="0"/>
              <a:t>Private wealth: donations for higher education/research are 100% tax deductible from taxes liable on the yield produced by such wealth.</a:t>
            </a:r>
            <a:endParaRPr lang="de-AT" dirty="0" smtClean="0"/>
          </a:p>
          <a:p>
            <a:pPr fontAlgn="auto">
              <a:spcAft>
                <a:spcPts val="0"/>
              </a:spcAft>
              <a:buFont typeface="Arial" pitchFamily="34" charset="0"/>
              <a:buNone/>
              <a:defRPr/>
            </a:pPr>
            <a:endParaRPr lang="de-AT" dirty="0"/>
          </a:p>
        </p:txBody>
      </p:sp>
      <p:sp>
        <p:nvSpPr>
          <p:cNvPr id="4" name="Foliennummernplatzhalter 3"/>
          <p:cNvSpPr>
            <a:spLocks noGrp="1"/>
          </p:cNvSpPr>
          <p:nvPr>
            <p:ph type="sldNum" sz="quarter" idx="12"/>
          </p:nvPr>
        </p:nvSpPr>
        <p:spPr/>
        <p:txBody>
          <a:bodyPr/>
          <a:lstStyle/>
          <a:p>
            <a:pPr>
              <a:defRPr/>
            </a:pPr>
            <a:fld id="{20001ED1-3072-4034-B62A-03A25492E043}" type="slidenum">
              <a:rPr lang="de-DE"/>
              <a:pPr>
                <a:defRPr/>
              </a:pPr>
              <a:t>10</a:t>
            </a:fld>
            <a:endParaRPr 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549275"/>
            <a:ext cx="8229600" cy="5576888"/>
          </a:xfrm>
        </p:spPr>
        <p:txBody>
          <a:bodyPr rtlCol="0">
            <a:normAutofit lnSpcReduction="10000"/>
          </a:bodyPr>
          <a:lstStyle/>
          <a:p>
            <a:pPr fontAlgn="auto">
              <a:spcAft>
                <a:spcPts val="0"/>
              </a:spcAft>
              <a:buFont typeface="Arial" pitchFamily="34" charset="0"/>
              <a:buNone/>
              <a:defRPr/>
            </a:pPr>
            <a:r>
              <a:rPr lang="en-US" dirty="0" smtClean="0"/>
              <a:t>   ambitious goals of higher education policy and a corresponding level of achievement of the universities</a:t>
            </a:r>
          </a:p>
          <a:p>
            <a:pPr fontAlgn="auto">
              <a:spcAft>
                <a:spcPts val="0"/>
              </a:spcAft>
              <a:buFont typeface="Arial" pitchFamily="34" charset="0"/>
              <a:buNone/>
              <a:defRPr/>
            </a:pPr>
            <a:endParaRPr lang="en-US" dirty="0" smtClean="0"/>
          </a:p>
          <a:p>
            <a:pPr fontAlgn="auto">
              <a:spcAft>
                <a:spcPts val="0"/>
              </a:spcAft>
              <a:buFont typeface="Arial" pitchFamily="34" charset="0"/>
              <a:buNone/>
              <a:defRPr/>
            </a:pPr>
            <a:r>
              <a:rPr lang="en-US" dirty="0" smtClean="0"/>
              <a:t>   involvement of experts from the Western Balkan countries and of international experts</a:t>
            </a:r>
          </a:p>
          <a:p>
            <a:pPr fontAlgn="auto">
              <a:spcAft>
                <a:spcPts val="0"/>
              </a:spcAft>
              <a:buFont typeface="Arial" pitchFamily="34" charset="0"/>
              <a:buNone/>
              <a:defRPr/>
            </a:pPr>
            <a:endParaRPr lang="en-US" dirty="0" smtClean="0"/>
          </a:p>
          <a:p>
            <a:pPr fontAlgn="auto">
              <a:spcAft>
                <a:spcPts val="0"/>
              </a:spcAft>
              <a:buFont typeface="Arial" pitchFamily="34" charset="0"/>
              <a:buNone/>
              <a:defRPr/>
            </a:pPr>
            <a:r>
              <a:rPr lang="de-AT" sz="1700" dirty="0" smtClean="0"/>
              <a:t>Dr. Sigurd Höllinger</a:t>
            </a:r>
          </a:p>
          <a:p>
            <a:pPr fontAlgn="auto">
              <a:spcAft>
                <a:spcPts val="0"/>
              </a:spcAft>
              <a:buFont typeface="Arial" pitchFamily="34" charset="0"/>
              <a:buNone/>
              <a:defRPr/>
            </a:pPr>
            <a:r>
              <a:rPr lang="de-AT" sz="1700" dirty="0" smtClean="0"/>
              <a:t>A 1210 Vienna / Austria</a:t>
            </a:r>
          </a:p>
          <a:p>
            <a:pPr fontAlgn="auto">
              <a:spcAft>
                <a:spcPts val="0"/>
              </a:spcAft>
              <a:buFont typeface="Arial" pitchFamily="34" charset="0"/>
              <a:buNone/>
              <a:defRPr/>
            </a:pPr>
            <a:r>
              <a:rPr lang="de-AT" sz="1700" dirty="0" smtClean="0"/>
              <a:t>Peter Kaiser Gasse 8/DG</a:t>
            </a:r>
          </a:p>
          <a:p>
            <a:pPr fontAlgn="auto">
              <a:spcAft>
                <a:spcPts val="0"/>
              </a:spcAft>
              <a:buFont typeface="Arial" pitchFamily="34" charset="0"/>
              <a:buNone/>
              <a:defRPr/>
            </a:pPr>
            <a:r>
              <a:rPr lang="de-AT" sz="1700" dirty="0" smtClean="0"/>
              <a:t>M +43 664 126 59 70</a:t>
            </a:r>
          </a:p>
          <a:p>
            <a:pPr fontAlgn="auto">
              <a:spcAft>
                <a:spcPts val="0"/>
              </a:spcAft>
              <a:buFont typeface="Arial" pitchFamily="34" charset="0"/>
              <a:buNone/>
              <a:defRPr/>
            </a:pPr>
            <a:r>
              <a:rPr lang="de-AT" sz="1700" dirty="0" smtClean="0">
                <a:hlinkClick r:id="rId2"/>
              </a:rPr>
              <a:t>sigurd.hoellinger@chello.at</a:t>
            </a:r>
            <a:endParaRPr lang="de-AT" sz="1700" dirty="0" smtClean="0"/>
          </a:p>
          <a:p>
            <a:pPr fontAlgn="auto">
              <a:spcAft>
                <a:spcPts val="0"/>
              </a:spcAft>
              <a:buFont typeface="Arial" pitchFamily="34" charset="0"/>
              <a:buNone/>
              <a:defRPr/>
            </a:pPr>
            <a:endParaRPr lang="de-AT" dirty="0"/>
          </a:p>
        </p:txBody>
      </p:sp>
      <p:sp>
        <p:nvSpPr>
          <p:cNvPr id="4" name="Foliennummernplatzhalter 3"/>
          <p:cNvSpPr>
            <a:spLocks noGrp="1"/>
          </p:cNvSpPr>
          <p:nvPr>
            <p:ph type="sldNum" sz="quarter" idx="12"/>
          </p:nvPr>
        </p:nvSpPr>
        <p:spPr/>
        <p:txBody>
          <a:bodyPr/>
          <a:lstStyle/>
          <a:p>
            <a:pPr>
              <a:defRPr/>
            </a:pPr>
            <a:fld id="{2C216506-7D55-4798-AB48-AE34261AE5C8}" type="slidenum">
              <a:rPr lang="de-DE"/>
              <a:pPr>
                <a:defRPr/>
              </a:pPr>
              <a:t>11</a:t>
            </a:fld>
            <a:endParaRPr lang="de-DE"/>
          </a:p>
        </p:txBody>
      </p:sp>
    </p:spTree>
  </p:cSld>
  <p:clrMapOvr>
    <a:masterClrMapping/>
  </p:clrMapOvr>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Klassisch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449</Words>
  <Application>Microsoft Office PowerPoint</Application>
  <PresentationFormat>On-screen Show (4:3)</PresentationFormat>
  <Paragraphs>66</Paragraphs>
  <Slides>11</Slides>
  <Notes>0</Notes>
  <HiddenSlides>0</HiddenSlides>
  <MMClips>0</MMClips>
  <ScaleCrop>false</ScaleCrop>
  <HeadingPairs>
    <vt:vector size="6" baseType="variant">
      <vt:variant>
        <vt:lpstr>Fonts Used</vt:lpstr>
      </vt:variant>
      <vt:variant>
        <vt:i4>2</vt:i4>
      </vt:variant>
      <vt:variant>
        <vt:lpstr>Design Template</vt:lpstr>
      </vt:variant>
      <vt:variant>
        <vt:i4>1</vt:i4>
      </vt:variant>
      <vt:variant>
        <vt:lpstr>Slide Titles</vt:lpstr>
      </vt:variant>
      <vt:variant>
        <vt:i4>11</vt:i4>
      </vt:variant>
    </vt:vector>
  </HeadingPairs>
  <TitlesOfParts>
    <vt:vector size="14" baseType="lpstr">
      <vt:lpstr>Arial</vt:lpstr>
      <vt:lpstr>Calibri</vt:lpstr>
      <vt:lpstr>Larissa-Design</vt:lpstr>
      <vt:lpstr>Slide 1</vt:lpstr>
      <vt:lpstr>Slide 2</vt:lpstr>
      <vt:lpstr>Slide 3</vt:lpstr>
      <vt:lpstr>Slide 4</vt:lpstr>
      <vt:lpstr>Slide 5</vt:lpstr>
      <vt:lpstr>Slide 6</vt:lpstr>
      <vt:lpstr>Slide 7</vt:lpstr>
      <vt:lpstr>Slide 8</vt:lpstr>
      <vt:lpstr>Slide 9</vt:lpstr>
      <vt:lpstr>Slide 10</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Lenz Edith</dc:creator>
  <cp:lastModifiedBy>profesor</cp:lastModifiedBy>
  <cp:revision>18</cp:revision>
  <dcterms:modified xsi:type="dcterms:W3CDTF">2012-06-06T06:25:29Z</dcterms:modified>
</cp:coreProperties>
</file>