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</p:sldMasterIdLst>
  <p:notesMasterIdLst>
    <p:notesMasterId r:id="rId18"/>
  </p:notesMasterIdLst>
  <p:handoutMasterIdLst>
    <p:handoutMasterId r:id="rId19"/>
  </p:handoutMasterIdLst>
  <p:sldIdLst>
    <p:sldId id="302" r:id="rId2"/>
    <p:sldId id="303" r:id="rId3"/>
    <p:sldId id="260" r:id="rId4"/>
    <p:sldId id="294" r:id="rId5"/>
    <p:sldId id="309" r:id="rId6"/>
    <p:sldId id="270" r:id="rId7"/>
    <p:sldId id="271" r:id="rId8"/>
    <p:sldId id="272" r:id="rId9"/>
    <p:sldId id="317" r:id="rId10"/>
    <p:sldId id="318" r:id="rId11"/>
    <p:sldId id="322" r:id="rId12"/>
    <p:sldId id="320" r:id="rId13"/>
    <p:sldId id="287" r:id="rId14"/>
    <p:sldId id="323" r:id="rId15"/>
    <p:sldId id="290" r:id="rId16"/>
    <p:sldId id="325" r:id="rId17"/>
  </p:sldIdLst>
  <p:sldSz cx="9144000" cy="6858000" type="screen4x3"/>
  <p:notesSz cx="6797675" cy="9928225"/>
  <p:defaultTextStyle>
    <a:defPPr>
      <a:defRPr lang="sl-SI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rednji slog 2 – poudarek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rednji slog 2 – poudarek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rednji slog 2 – poudarek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rednji slog 2 – poudarek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rednji slog 2 – poudarek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Srednji slo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FD0F851-EC5A-4D38-B0AD-8093EC10F338}" styleName="Svetel slog 1 – poudarek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Svetel slog 1 – poudarek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Svetel slog 1 – poudarek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Svetel slog 1 – poudarek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8FB837D-C827-4EFA-A057-4D05807E0F7C}" styleName="Tematski slog 1 – poudarek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ematski slog 1 – poudarek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ematski slog 1 – poudarek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ematski slog 1 – poudarek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25E5076-3810-47DD-B79F-674D7AD40C01}" styleName="Temni slog 1 – poudarek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Temni slog 2 – poudarek 5/poudarek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Temni slog 2 – poudarek 3/poudarek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Temni slog 2 – poudarek 1/poudarek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Temen slog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8" autoAdjust="0"/>
    <p:restoredTop sz="87455" autoAdjust="0"/>
  </p:normalViewPr>
  <p:slideViewPr>
    <p:cSldViewPr>
      <p:cViewPr varScale="1">
        <p:scale>
          <a:sx n="70" d="100"/>
          <a:sy n="70" d="100"/>
        </p:scale>
        <p:origin x="-90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8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200" d="100"/>
          <a:sy n="200" d="100"/>
        </p:scale>
        <p:origin x="-72" y="2808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AE3E0E52-3497-439A-9F51-CA638A332A09}" type="datetimeFigureOut">
              <a:rPr lang="sl-SI"/>
              <a:pPr>
                <a:defRPr/>
              </a:pPr>
              <a:t>6.6.2012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910D65BF-41F8-410A-AF13-07AC9BEB3DD2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E2B97302-F541-42D5-A774-F5DCB75CE60E}" type="datetimeFigureOut">
              <a:rPr lang="sl-SI"/>
              <a:pPr>
                <a:defRPr/>
              </a:pPr>
              <a:t>6.6.2012</a:t>
            </a:fld>
            <a:endParaRPr lang="sl-SI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4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l-SI" noProof="0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noProof="0" smtClean="0"/>
              <a:t>Kliknite, če želite urediti sloge besedila matrice</a:t>
            </a:r>
          </a:p>
          <a:p>
            <a:pPr lvl="1"/>
            <a:r>
              <a:rPr lang="sl-SI" noProof="0" smtClean="0"/>
              <a:t>Druga raven</a:t>
            </a:r>
          </a:p>
          <a:p>
            <a:pPr lvl="2"/>
            <a:r>
              <a:rPr lang="sl-SI" noProof="0" smtClean="0"/>
              <a:t>Tretja raven</a:t>
            </a:r>
          </a:p>
          <a:p>
            <a:pPr lvl="3"/>
            <a:r>
              <a:rPr lang="sl-SI" noProof="0" smtClean="0"/>
              <a:t>Četrta raven</a:t>
            </a:r>
          </a:p>
          <a:p>
            <a:pPr lvl="4"/>
            <a:r>
              <a:rPr lang="sl-SI" noProof="0" smtClean="0"/>
              <a:t>Peta raven</a:t>
            </a:r>
            <a:endParaRPr lang="sl-SI" noProof="0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4096660E-6050-4DBF-A6CB-E32460E8C845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Ograda stranske slik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Ograda opomb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6387" name="Ograda številke diapoz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C6FB74F-3D4D-4C47-9AD9-D9ADA62A74F2}" type="slidenum">
              <a:rPr lang="sl-SI" smtClean="0">
                <a:cs typeface="Arial" charset="0"/>
              </a:rPr>
              <a:pPr/>
              <a:t>1</a:t>
            </a:fld>
            <a:endParaRPr lang="sl-SI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Ograda stranske slik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Ograda opomb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100" b="1" smtClean="0"/>
          </a:p>
        </p:txBody>
      </p:sp>
      <p:sp>
        <p:nvSpPr>
          <p:cNvPr id="18435" name="Ograda številke diapoz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E4D6511-B035-47FD-97CE-BBE0D2229EBD}" type="slidenum">
              <a:rPr lang="sl-SI" smtClean="0">
                <a:cs typeface="Arial" charset="0"/>
              </a:rPr>
              <a:pPr/>
              <a:t>2</a:t>
            </a:fld>
            <a:endParaRPr lang="sl-SI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Ograda stranske slik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Ograda opomb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z="1300" smtClean="0"/>
              <a:t> </a:t>
            </a:r>
            <a:endParaRPr lang="sl-SI" sz="1300" smtClean="0"/>
          </a:p>
          <a:p>
            <a:pPr eaLnBrk="1" hangingPunct="1">
              <a:spcBef>
                <a:spcPct val="0"/>
              </a:spcBef>
            </a:pPr>
            <a:endParaRPr lang="sl-SI" sz="1300" smtClean="0"/>
          </a:p>
        </p:txBody>
      </p:sp>
      <p:sp>
        <p:nvSpPr>
          <p:cNvPr id="20483" name="Ograda številke diapoz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7A8AF3A-2E0A-4FA8-9D75-A19623E2B3F2}" type="slidenum">
              <a:rPr lang="sl-SI" smtClean="0">
                <a:cs typeface="Arial" charset="0"/>
              </a:rPr>
              <a:pPr/>
              <a:t>3</a:t>
            </a:fld>
            <a:endParaRPr lang="sl-SI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Ograda stranske slik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Ograda opomb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4579" name="Ograda številke diapoz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C71E38B-30C0-47D6-980A-C4A93B998976}" type="slidenum">
              <a:rPr lang="sl-SI" smtClean="0">
                <a:cs typeface="Arial" charset="0"/>
              </a:rPr>
              <a:pPr/>
              <a:t>5</a:t>
            </a:fld>
            <a:endParaRPr lang="sl-SI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Ograda stranske slik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Ograda opomb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6627" name="Ograda številke diapoz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2BE42AA-279A-4883-AAFD-D0B9559A110D}" type="slidenum">
              <a:rPr lang="sl-SI" smtClean="0">
                <a:cs typeface="Arial" charset="0"/>
              </a:rPr>
              <a:pPr/>
              <a:t>6</a:t>
            </a:fld>
            <a:endParaRPr lang="sl-SI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Ograda stranske slik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Ograda opomb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70000"/>
              </a:lnSpc>
              <a:spcBef>
                <a:spcPct val="0"/>
              </a:spcBef>
            </a:pPr>
            <a:endParaRPr lang="en-US" sz="1000" smtClean="0"/>
          </a:p>
        </p:txBody>
      </p:sp>
      <p:sp>
        <p:nvSpPr>
          <p:cNvPr id="28675" name="Ograda številke diapoz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9759296-638C-4899-B4F3-3F142B977232}" type="slidenum">
              <a:rPr lang="sl-SI" smtClean="0">
                <a:cs typeface="Arial" charset="0"/>
              </a:rPr>
              <a:pPr/>
              <a:t>7</a:t>
            </a:fld>
            <a:endParaRPr lang="sl-SI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Ograda stranske slik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Ograda opomb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smtClean="0"/>
          </a:p>
        </p:txBody>
      </p:sp>
      <p:sp>
        <p:nvSpPr>
          <p:cNvPr id="30723" name="Ograda številke diapoz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035F7AF-1712-4536-A582-E77315CE4E05}" type="slidenum">
              <a:rPr lang="sl-SI" smtClean="0">
                <a:cs typeface="Arial" charset="0"/>
              </a:rPr>
              <a:pPr/>
              <a:t>8</a:t>
            </a:fld>
            <a:endParaRPr lang="sl-SI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</a:pPr>
            <a:endParaRPr lang="en-US" sz="30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60000"/>
              </a:lnSpc>
            </a:pPr>
            <a:endParaRPr lang="en-US" sz="70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z="70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Ograda stranske slik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Ograda opomb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3" name="Ograda številke diapoz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35CB599-F251-42CA-97C5-63BDCF9B28EE}" type="slidenum">
              <a:rPr lang="sl-SI" smtClean="0">
                <a:cs typeface="Arial" charset="0"/>
              </a:rPr>
              <a:pPr/>
              <a:t>13</a:t>
            </a:fld>
            <a:endParaRPr lang="sl-SI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</a:pPr>
            <a:endParaRPr lang="en-US" sz="80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Ograda stranske slik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Ograda opomb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5059" name="Ograda številke diapoz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831A338-5062-40F9-8D4E-D6F9BA9F9A8E}" type="slidenum">
              <a:rPr lang="sl-SI" smtClean="0">
                <a:cs typeface="Arial" charset="0"/>
              </a:rPr>
              <a:pPr/>
              <a:t>15</a:t>
            </a:fld>
            <a:endParaRPr lang="sl-SI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Ograda stranske slik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Ograda opomb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7107" name="Ograda številke diapoz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B33506B-35D8-4DDC-8175-BD0A6C468C15}" type="slidenum">
              <a:rPr lang="sl-SI" smtClean="0">
                <a:cs typeface="Arial" charset="0"/>
              </a:rPr>
              <a:pPr/>
              <a:t>16</a:t>
            </a:fld>
            <a:endParaRPr lang="sl-SI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aven konek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" name="Naslov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9" name="Podnaslov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sl-SI" smtClean="0"/>
              <a:t>Kliknite, če želite urediti slog podnaslova matrice</a:t>
            </a:r>
            <a:endParaRPr lang="en-US"/>
          </a:p>
        </p:txBody>
      </p:sp>
      <p:sp>
        <p:nvSpPr>
          <p:cNvPr id="5" name="Ograda datuma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no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931F14-ECBC-4719-92CA-475C69208113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slov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27" name="Ograda vsebine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Ograda datuma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Ograda noge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5691C6-1E4D-49B5-9A00-D2385B2AFACC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aven konek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" name="Ograda besedila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8" name="Naslov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5" name="Ograda datuma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nog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9" name="Ograda številke diapozitiva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EACDA-C819-42B3-B5F9-27474C53EEB3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slov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14" name="Ograda vsebine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13" name="Ograda vsebine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5" name="Ograda datuma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noge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DC712C-F732-41D8-85A9-6557FB59559B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aven konek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" name="Naslov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13" name="Ograda besedila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25" name="Ograda besedila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28" name="Ograda vsebine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8" name="Ograda datum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9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10" name="Ograda številke diapozitiva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39570B-B3EF-497D-AF1B-CFC48E80D763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Naslov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3" name="Ograda datuma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4" name="Ograda noge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D80119-712C-4862-A024-B4ECF8A9C240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3" name="Ograda noge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4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CC2C33-A69B-4D01-A28C-43C90998E950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aven konek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2" name="Naslov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26" name="Ograda besedila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14" name="Ograda vsebine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6" name="Ograda datuma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noge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8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391D1-688A-477F-AA0E-EFC1A04849EF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grada slike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sl-SI" noProof="0" smtClean="0"/>
              <a:t>Kliknite ikono, če želite dodati sliko</a:t>
            </a:r>
            <a:endParaRPr lang="en-US" noProof="0" dirty="0"/>
          </a:p>
        </p:txBody>
      </p:sp>
      <p:sp>
        <p:nvSpPr>
          <p:cNvPr id="17" name="Naslov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26" name="Ograda besedila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5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BC7B9-5048-4B49-9D4B-E976614672E7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Ograda datuma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Ograda noge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6A3855-17B0-41D2-8530-F518AB12E769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172B70-1618-4863-84C1-7F6A60C2D41F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aven konek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029" name="Ograda besedila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smtClean="0"/>
          </a:p>
        </p:txBody>
      </p:sp>
      <p:sp>
        <p:nvSpPr>
          <p:cNvPr id="11" name="Ograda datuma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28" name="Ograda noge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99F064E3-44A9-49A3-81BB-8CE1D2563083}" type="slidenum">
              <a:rPr lang="sl-SI"/>
              <a:pPr>
                <a:defRPr/>
              </a:pPr>
              <a:t>‹#›</a:t>
            </a:fld>
            <a:endParaRPr lang="sl-SI"/>
          </a:p>
        </p:txBody>
      </p:sp>
      <p:sp>
        <p:nvSpPr>
          <p:cNvPr id="10" name="Ograda naslova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9" name="Raven konek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2" name="Raven konek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1" r:id="rId4"/>
    <p:sldLayoutId id="2147483695" r:id="rId5"/>
    <p:sldLayoutId id="2147483690" r:id="rId6"/>
    <p:sldLayoutId id="2147483696" r:id="rId7"/>
    <p:sldLayoutId id="2147483697" r:id="rId8"/>
    <p:sldLayoutId id="2147483698" r:id="rId9"/>
    <p:sldLayoutId id="2147483689" r:id="rId10"/>
    <p:sldLayoutId id="2147483699" r:id="rId11"/>
  </p:sldLayoutIdLst>
  <p:transition>
    <p:random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://www.uni-lj.si/en/" TargetMode="External"/><Relationship Id="rId7" Type="http://schemas.openxmlformats.org/officeDocument/2006/relationships/hyperlink" Target="http://www.upr.si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hyperlink" Target="http://www.uni-mb.si/podrocje.aspx?id=0&amp;langID=1060" TargetMode="External"/><Relationship Id="rId4" Type="http://schemas.openxmlformats.org/officeDocument/2006/relationships/image" Target="../media/image4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rznaslovenija.mvzt.gov.si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vzt.gov.si/fileadmin/mvzt.gov.si/pageuploads/doc/dokumenti_visokosolstvo/eVS/eVS.htm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4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2809875" cy="981075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362" name="PoljeZBesedilom 2"/>
          <p:cNvSpPr txBox="1">
            <a:spLocks noChangeArrowheads="1"/>
          </p:cNvSpPr>
          <p:nvPr/>
        </p:nvSpPr>
        <p:spPr bwMode="auto">
          <a:xfrm>
            <a:off x="755650" y="1773238"/>
            <a:ext cx="7848600" cy="476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l-SI" b="1">
                <a:latin typeface="Franklin Gothic Medium" pitchFamily="34" charset="0"/>
              </a:rPr>
              <a:t>INTERNATIONAL CONFERENCE ON HIGHER EDUCATION</a:t>
            </a:r>
          </a:p>
          <a:p>
            <a:pPr algn="ctr"/>
            <a:r>
              <a:rPr lang="sl-SI" b="1">
                <a:latin typeface="Franklin Gothic Medium" pitchFamily="34" charset="0"/>
              </a:rPr>
              <a:t>PETROVAC</a:t>
            </a:r>
          </a:p>
          <a:p>
            <a:pPr algn="ctr"/>
            <a:r>
              <a:rPr lang="sl-SI" b="1">
                <a:latin typeface="Franklin Gothic Medium" pitchFamily="34" charset="0"/>
              </a:rPr>
              <a:t> MONTENEGRO</a:t>
            </a:r>
          </a:p>
          <a:p>
            <a:pPr algn="ctr"/>
            <a:endParaRPr lang="sl-SI" b="1">
              <a:latin typeface="Franklin Gothic Medium" pitchFamily="34" charset="0"/>
            </a:endParaRPr>
          </a:p>
          <a:p>
            <a:pPr algn="ctr"/>
            <a:r>
              <a:rPr lang="sl-SI" b="1">
                <a:latin typeface="Franklin Gothic Medium" pitchFamily="34" charset="0"/>
              </a:rPr>
              <a:t>MAY 24, 2012</a:t>
            </a:r>
          </a:p>
          <a:p>
            <a:endParaRPr lang="sl-SI">
              <a:latin typeface="Franklin Gothic Medium" pitchFamily="34" charset="0"/>
            </a:endParaRPr>
          </a:p>
          <a:p>
            <a:endParaRPr lang="sl-SI">
              <a:latin typeface="Franklin Gothic Medium" pitchFamily="34" charset="0"/>
            </a:endParaRPr>
          </a:p>
          <a:p>
            <a:endParaRPr lang="sl-SI">
              <a:latin typeface="Franklin Gothic Medium" pitchFamily="34" charset="0"/>
            </a:endParaRPr>
          </a:p>
          <a:p>
            <a:pPr algn="ctr"/>
            <a:r>
              <a:rPr lang="sl-SI" b="1">
                <a:latin typeface="Franklin Gothic Medium" pitchFamily="34" charset="0"/>
              </a:rPr>
              <a:t>SLOVENIAN HIGHER EDUCATION  2012 </a:t>
            </a:r>
          </a:p>
          <a:p>
            <a:pPr algn="ctr"/>
            <a:endParaRPr lang="sl-SI">
              <a:latin typeface="Franklin Gothic Medium" pitchFamily="34" charset="0"/>
            </a:endParaRPr>
          </a:p>
          <a:p>
            <a:pPr algn="ctr"/>
            <a:endParaRPr lang="sl-SI">
              <a:latin typeface="Franklin Gothic Medium" pitchFamily="34" charset="0"/>
            </a:endParaRPr>
          </a:p>
          <a:p>
            <a:pPr algn="ctr"/>
            <a:endParaRPr lang="sl-SI">
              <a:latin typeface="Franklin Gothic Medium" pitchFamily="34" charset="0"/>
            </a:endParaRPr>
          </a:p>
          <a:p>
            <a:pPr algn="ctr"/>
            <a:endParaRPr lang="sl-SI">
              <a:latin typeface="Franklin Gothic Medium" pitchFamily="34" charset="0"/>
            </a:endParaRPr>
          </a:p>
          <a:p>
            <a:pPr algn="ctr"/>
            <a:endParaRPr lang="sl-SI">
              <a:latin typeface="Franklin Gothic Medium" pitchFamily="34" charset="0"/>
            </a:endParaRPr>
          </a:p>
          <a:p>
            <a:pPr algn="ctr"/>
            <a:endParaRPr lang="sl-SI">
              <a:latin typeface="Franklin Gothic Medium" pitchFamily="34" charset="0"/>
            </a:endParaRPr>
          </a:p>
          <a:p>
            <a:pPr algn="ctr"/>
            <a:endParaRPr lang="sl-SI">
              <a:latin typeface="Franklin Gothic Medium" pitchFamily="34" charset="0"/>
            </a:endParaRPr>
          </a:p>
          <a:p>
            <a:r>
              <a:rPr lang="sl-SI">
                <a:latin typeface="Franklin Gothic Medium" pitchFamily="34" charset="0"/>
              </a:rPr>
              <a:t>Andrej Kotnik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l-SI" dirty="0" smtClean="0"/>
              <a:t>          </a:t>
            </a:r>
            <a:r>
              <a:rPr lang="sl-SI" b="1" dirty="0" err="1" smtClean="0">
                <a:solidFill>
                  <a:schemeClr val="accent2"/>
                </a:solidFill>
              </a:rPr>
              <a:t>students</a:t>
            </a:r>
            <a:endParaRPr lang="sl-SI" dirty="0"/>
          </a:p>
        </p:txBody>
      </p:sp>
      <p:graphicFrame>
        <p:nvGraphicFramePr>
          <p:cNvPr id="4" name="Ograda vsebine 3"/>
          <p:cNvGraphicFramePr>
            <a:graphicFrameLocks noGrp="1"/>
          </p:cNvGraphicFramePr>
          <p:nvPr>
            <p:ph idx="1"/>
          </p:nvPr>
        </p:nvGraphicFramePr>
        <p:xfrm>
          <a:off x="304800" y="1772815"/>
          <a:ext cx="8686800" cy="3384376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171700"/>
                <a:gridCol w="2171700"/>
                <a:gridCol w="2171700"/>
                <a:gridCol w="2171700"/>
              </a:tblGrid>
              <a:tr h="846094">
                <a:tc>
                  <a:txBody>
                    <a:bodyPr/>
                    <a:lstStyle/>
                    <a:p>
                      <a:pPr algn="l" fontAlgn="b"/>
                      <a:r>
                        <a:rPr lang="sl-SI" sz="2200" u="none" strike="noStrike" dirty="0"/>
                        <a:t> </a:t>
                      </a:r>
                      <a:endParaRPr lang="sl-SI" sz="22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2200" u="none" strike="noStrike"/>
                        <a:t>undergraduate</a:t>
                      </a:r>
                      <a:endParaRPr lang="sl-SI" sz="2200" b="0" i="0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2200" u="none" strike="noStrike"/>
                        <a:t>postgraduate</a:t>
                      </a:r>
                      <a:endParaRPr lang="sl-SI" sz="2200" b="0" i="0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2200" u="none" strike="noStrike"/>
                        <a:t>TOTAL</a:t>
                      </a:r>
                      <a:endParaRPr lang="sl-SI" sz="2200" b="1" i="0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846094">
                <a:tc>
                  <a:txBody>
                    <a:bodyPr/>
                    <a:lstStyle/>
                    <a:p>
                      <a:pPr algn="ctr" fontAlgn="ctr"/>
                      <a:r>
                        <a:rPr lang="sl-SI" sz="2200" u="none" strike="noStrike"/>
                        <a:t>1991/92</a:t>
                      </a:r>
                      <a:endParaRPr lang="sl-SI" sz="2200" b="1" i="0" u="none" strike="noStrike"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800" u="none" strike="noStrike"/>
                        <a:t>36.504</a:t>
                      </a:r>
                      <a:endParaRPr lang="sl-SI" sz="1800" b="0" i="0" u="none" strike="noStrike"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800" u="none" strike="noStrike"/>
                        <a:t>1.647</a:t>
                      </a:r>
                      <a:endParaRPr lang="sl-SI" sz="1800" b="0" i="0" u="none" strike="noStrike"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2200" u="none" strike="noStrike"/>
                        <a:t>38.151</a:t>
                      </a:r>
                      <a:endParaRPr lang="sl-SI" sz="2200" b="1" i="0" u="none" strike="noStrike"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</a:tr>
              <a:tr h="846094">
                <a:tc>
                  <a:txBody>
                    <a:bodyPr/>
                    <a:lstStyle/>
                    <a:p>
                      <a:pPr algn="ctr" fontAlgn="ctr"/>
                      <a:r>
                        <a:rPr lang="sl-SI" sz="2200" u="none" strike="noStrike"/>
                        <a:t>2005/06</a:t>
                      </a:r>
                      <a:endParaRPr lang="sl-SI" sz="2200" b="1" i="0" u="none" strike="noStrike"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800" u="none" strike="noStrike"/>
                        <a:t>73.967</a:t>
                      </a:r>
                      <a:endParaRPr lang="sl-SI" sz="1800" b="0" i="0" u="none" strike="noStrike"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800" u="none" strike="noStrike"/>
                        <a:t>8.344</a:t>
                      </a:r>
                      <a:endParaRPr lang="sl-SI" sz="1800" b="0" i="0" u="none" strike="noStrike"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2200" u="none" strike="noStrike"/>
                        <a:t>82.311</a:t>
                      </a:r>
                      <a:endParaRPr lang="sl-SI" sz="2200" b="1" i="0" u="none" strike="noStrike"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</a:tr>
              <a:tr h="846094">
                <a:tc>
                  <a:txBody>
                    <a:bodyPr/>
                    <a:lstStyle/>
                    <a:p>
                      <a:pPr algn="ctr" fontAlgn="ctr"/>
                      <a:r>
                        <a:rPr lang="sl-SI" sz="2200" u="none" strike="noStrike"/>
                        <a:t>2009/10</a:t>
                      </a:r>
                      <a:endParaRPr lang="sl-SI" sz="2200" b="1" i="0" u="none" strike="noStrike"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800" u="none" strike="noStrike"/>
                        <a:t>98.973</a:t>
                      </a:r>
                      <a:endParaRPr lang="sl-SI" sz="1800" b="0" i="0" u="none" strike="noStrike"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800" u="none" strike="noStrike"/>
                        <a:t>15.900</a:t>
                      </a:r>
                      <a:endParaRPr lang="sl-SI" sz="1800" b="0" i="0" u="none" strike="noStrike"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2200" u="none" strike="noStrike" dirty="0"/>
                        <a:t>114.873</a:t>
                      </a:r>
                      <a:endParaRPr lang="sl-SI" sz="2200" b="1" i="0" u="none" strike="noStrike" dirty="0"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l-SI" b="1" dirty="0" smtClean="0">
                <a:solidFill>
                  <a:schemeClr val="accent2"/>
                </a:solidFill>
              </a:rPr>
              <a:t>      </a:t>
            </a:r>
            <a:r>
              <a:rPr lang="sl-SI" b="1" dirty="0" err="1" smtClean="0">
                <a:solidFill>
                  <a:schemeClr val="accent2"/>
                </a:solidFill>
              </a:rPr>
              <a:t>higher</a:t>
            </a:r>
            <a:r>
              <a:rPr lang="sl-SI" b="1" dirty="0" smtClean="0">
                <a:solidFill>
                  <a:schemeClr val="accent2"/>
                </a:solidFill>
              </a:rPr>
              <a:t> </a:t>
            </a:r>
            <a:r>
              <a:rPr lang="sl-SI" b="1" dirty="0" err="1" smtClean="0">
                <a:solidFill>
                  <a:schemeClr val="accent2"/>
                </a:solidFill>
              </a:rPr>
              <a:t>education</a:t>
            </a:r>
            <a:r>
              <a:rPr lang="sl-SI" b="1" dirty="0" smtClean="0">
                <a:solidFill>
                  <a:schemeClr val="accent2"/>
                </a:solidFill>
              </a:rPr>
              <a:t> </a:t>
            </a:r>
            <a:r>
              <a:rPr lang="sl-SI" b="1" dirty="0" err="1" smtClean="0">
                <a:solidFill>
                  <a:schemeClr val="accent2"/>
                </a:solidFill>
              </a:rPr>
              <a:t>institutions</a:t>
            </a:r>
            <a:r>
              <a:rPr lang="sl-SI" dirty="0" smtClean="0">
                <a:solidFill>
                  <a:schemeClr val="tx1"/>
                </a:solidFill>
              </a:rPr>
              <a:t> </a:t>
            </a:r>
            <a:endParaRPr lang="sl-SI" dirty="0">
              <a:solidFill>
                <a:schemeClr val="tx1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900113" y="1268413"/>
            <a:ext cx="7015162" cy="4248150"/>
          </a:xfrm>
        </p:spPr>
        <p:txBody>
          <a:bodyPr>
            <a:normAutofit/>
          </a:bodyPr>
          <a:lstStyle/>
          <a:p>
            <a:pPr eaLnBrk="1" hangingPunct="1">
              <a:lnSpc>
                <a:spcPct val="60000"/>
              </a:lnSpc>
              <a:defRPr/>
            </a:pPr>
            <a:endParaRPr lang="sl-SI" sz="1800" dirty="0" smtClean="0"/>
          </a:p>
          <a:p>
            <a:pPr eaLnBrk="1" hangingPunct="1">
              <a:lnSpc>
                <a:spcPct val="60000"/>
              </a:lnSpc>
              <a:defRPr/>
            </a:pPr>
            <a:r>
              <a:rPr lang="sl-SI" sz="2300" b="1" dirty="0" err="1" smtClean="0">
                <a:solidFill>
                  <a:schemeClr val="accent3">
                    <a:lumMod val="75000"/>
                  </a:schemeClr>
                </a:solidFill>
              </a:rPr>
              <a:t>University</a:t>
            </a:r>
            <a:r>
              <a:rPr lang="sl-SI" sz="23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sl-SI" sz="2300" b="1" dirty="0" err="1" smtClean="0">
                <a:solidFill>
                  <a:schemeClr val="accent3">
                    <a:lumMod val="75000"/>
                  </a:schemeClr>
                </a:solidFill>
              </a:rPr>
              <a:t>of</a:t>
            </a:r>
            <a:r>
              <a:rPr lang="sl-SI" sz="2300" b="1" dirty="0" smtClean="0">
                <a:solidFill>
                  <a:schemeClr val="accent3">
                    <a:lumMod val="75000"/>
                  </a:schemeClr>
                </a:solidFill>
              </a:rPr>
              <a:t> Ljubljana, 1919 (41.000 </a:t>
            </a:r>
            <a:r>
              <a:rPr lang="sl-SI" sz="2300" b="1" dirty="0" err="1" smtClean="0">
                <a:solidFill>
                  <a:schemeClr val="accent3">
                    <a:lumMod val="75000"/>
                  </a:schemeClr>
                </a:solidFill>
              </a:rPr>
              <a:t>students</a:t>
            </a:r>
            <a:r>
              <a:rPr lang="sl-SI" sz="2300" b="1" dirty="0" smtClean="0">
                <a:solidFill>
                  <a:schemeClr val="accent3">
                    <a:lumMod val="75000"/>
                  </a:schemeClr>
                </a:solidFill>
              </a:rPr>
              <a:t>)</a:t>
            </a:r>
          </a:p>
          <a:p>
            <a:pPr eaLnBrk="1" hangingPunct="1">
              <a:lnSpc>
                <a:spcPct val="60000"/>
              </a:lnSpc>
              <a:defRPr/>
            </a:pPr>
            <a:endParaRPr lang="sl-SI" sz="23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eaLnBrk="1" hangingPunct="1">
              <a:lnSpc>
                <a:spcPct val="60000"/>
              </a:lnSpc>
              <a:defRPr/>
            </a:pPr>
            <a:r>
              <a:rPr lang="sl-SI" sz="2300" b="1" dirty="0" err="1" smtClean="0">
                <a:solidFill>
                  <a:schemeClr val="accent3">
                    <a:lumMod val="75000"/>
                  </a:schemeClr>
                </a:solidFill>
              </a:rPr>
              <a:t>University</a:t>
            </a:r>
            <a:r>
              <a:rPr lang="sl-SI" sz="23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sl-SI" sz="2300" b="1" dirty="0" err="1" smtClean="0">
                <a:solidFill>
                  <a:schemeClr val="accent3">
                    <a:lumMod val="75000"/>
                  </a:schemeClr>
                </a:solidFill>
              </a:rPr>
              <a:t>of</a:t>
            </a:r>
            <a:r>
              <a:rPr lang="sl-SI" sz="2300" b="1" dirty="0" smtClean="0">
                <a:solidFill>
                  <a:schemeClr val="accent3">
                    <a:lumMod val="75000"/>
                  </a:schemeClr>
                </a:solidFill>
              </a:rPr>
              <a:t> Maribor, 1975 (16.000 </a:t>
            </a:r>
            <a:r>
              <a:rPr lang="sl-SI" sz="2300" b="1" dirty="0" err="1" smtClean="0">
                <a:solidFill>
                  <a:schemeClr val="accent3">
                    <a:lumMod val="75000"/>
                  </a:schemeClr>
                </a:solidFill>
              </a:rPr>
              <a:t>students</a:t>
            </a:r>
            <a:r>
              <a:rPr lang="sl-SI" sz="2300" b="1" dirty="0" smtClean="0">
                <a:solidFill>
                  <a:schemeClr val="accent3">
                    <a:lumMod val="75000"/>
                  </a:schemeClr>
                </a:solidFill>
              </a:rPr>
              <a:t>)</a:t>
            </a:r>
          </a:p>
          <a:p>
            <a:pPr eaLnBrk="1" hangingPunct="1">
              <a:lnSpc>
                <a:spcPct val="60000"/>
              </a:lnSpc>
              <a:buFont typeface="Wingdings" pitchFamily="2" charset="2"/>
              <a:buNone/>
              <a:defRPr/>
            </a:pPr>
            <a:endParaRPr lang="sl-SI" sz="2300" dirty="0" smtClean="0"/>
          </a:p>
          <a:p>
            <a:pPr eaLnBrk="1" hangingPunct="1">
              <a:lnSpc>
                <a:spcPct val="60000"/>
              </a:lnSpc>
              <a:defRPr/>
            </a:pPr>
            <a:r>
              <a:rPr lang="sl-SI" sz="2300" b="1" dirty="0" err="1" smtClean="0">
                <a:solidFill>
                  <a:schemeClr val="accent3">
                    <a:lumMod val="75000"/>
                  </a:schemeClr>
                </a:solidFill>
              </a:rPr>
              <a:t>University</a:t>
            </a:r>
            <a:r>
              <a:rPr lang="sl-SI" sz="23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sl-SI" sz="2300" b="1" dirty="0" err="1" smtClean="0">
                <a:solidFill>
                  <a:schemeClr val="accent3">
                    <a:lumMod val="75000"/>
                  </a:schemeClr>
                </a:solidFill>
              </a:rPr>
              <a:t>of</a:t>
            </a:r>
            <a:r>
              <a:rPr lang="sl-SI" sz="2300" b="1" dirty="0" smtClean="0">
                <a:solidFill>
                  <a:schemeClr val="accent3">
                    <a:lumMod val="75000"/>
                  </a:schemeClr>
                </a:solidFill>
              </a:rPr>
              <a:t> Primorska, 2003 (5.000 </a:t>
            </a:r>
            <a:r>
              <a:rPr lang="sl-SI" sz="2300" b="1" dirty="0" err="1" smtClean="0">
                <a:solidFill>
                  <a:schemeClr val="accent3">
                    <a:lumMod val="75000"/>
                  </a:schemeClr>
                </a:solidFill>
              </a:rPr>
              <a:t>students</a:t>
            </a:r>
            <a:r>
              <a:rPr lang="sl-SI" sz="2300" b="1" dirty="0" smtClean="0">
                <a:solidFill>
                  <a:schemeClr val="accent3">
                    <a:lumMod val="75000"/>
                  </a:schemeClr>
                </a:solidFill>
              </a:rPr>
              <a:t>)</a:t>
            </a:r>
          </a:p>
          <a:p>
            <a:pPr eaLnBrk="1" hangingPunct="1">
              <a:lnSpc>
                <a:spcPct val="60000"/>
              </a:lnSpc>
              <a:buFont typeface="Wingdings" pitchFamily="2" charset="2"/>
              <a:buNone/>
              <a:defRPr/>
            </a:pPr>
            <a:endParaRPr lang="sl-SI" sz="23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eaLnBrk="1" hangingPunct="1">
              <a:lnSpc>
                <a:spcPct val="60000"/>
              </a:lnSpc>
              <a:defRPr/>
            </a:pPr>
            <a:r>
              <a:rPr lang="sl-SI" sz="2300" b="1" dirty="0" err="1" smtClean="0">
                <a:solidFill>
                  <a:schemeClr val="accent3">
                    <a:lumMod val="75000"/>
                  </a:schemeClr>
                </a:solidFill>
              </a:rPr>
              <a:t>University</a:t>
            </a:r>
            <a:r>
              <a:rPr lang="sl-SI" sz="23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sl-SI" sz="2300" b="1" dirty="0" err="1" smtClean="0">
                <a:solidFill>
                  <a:schemeClr val="accent3">
                    <a:lumMod val="75000"/>
                  </a:schemeClr>
                </a:solidFill>
              </a:rPr>
              <a:t>of</a:t>
            </a:r>
            <a:r>
              <a:rPr lang="sl-SI" sz="2300" b="1" dirty="0" smtClean="0">
                <a:solidFill>
                  <a:schemeClr val="accent3">
                    <a:lumMod val="75000"/>
                  </a:schemeClr>
                </a:solidFill>
              </a:rPr>
              <a:t> Nova Gorica, 2006 (500 </a:t>
            </a:r>
            <a:r>
              <a:rPr lang="sl-SI" sz="2300" b="1" dirty="0" err="1" smtClean="0">
                <a:solidFill>
                  <a:schemeClr val="accent3">
                    <a:lumMod val="75000"/>
                  </a:schemeClr>
                </a:solidFill>
              </a:rPr>
              <a:t>students</a:t>
            </a:r>
            <a:r>
              <a:rPr lang="sl-SI" sz="2300" b="1" dirty="0" smtClean="0">
                <a:solidFill>
                  <a:schemeClr val="accent3">
                    <a:lumMod val="75000"/>
                  </a:schemeClr>
                </a:solidFill>
              </a:rPr>
              <a:t>) </a:t>
            </a:r>
          </a:p>
          <a:p>
            <a:pPr eaLnBrk="1" hangingPunct="1">
              <a:lnSpc>
                <a:spcPct val="60000"/>
              </a:lnSpc>
              <a:buFont typeface="Wingdings" pitchFamily="2" charset="2"/>
              <a:buNone/>
              <a:defRPr/>
            </a:pPr>
            <a:endParaRPr lang="sl-SI" sz="23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eaLnBrk="1" hangingPunct="1">
              <a:lnSpc>
                <a:spcPct val="60000"/>
              </a:lnSpc>
              <a:defRPr/>
            </a:pP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30 </a:t>
            </a:r>
            <a:r>
              <a:rPr lang="en-US" sz="2300" b="1" dirty="0" smtClean="0">
                <a:solidFill>
                  <a:schemeClr val="accent3">
                    <a:lumMod val="75000"/>
                  </a:schemeClr>
                </a:solidFill>
              </a:rPr>
              <a:t>private</a:t>
            </a:r>
            <a:r>
              <a:rPr lang="sl-SI" sz="2300" b="1" dirty="0" smtClean="0">
                <a:solidFill>
                  <a:schemeClr val="accent3">
                    <a:lumMod val="75000"/>
                  </a:schemeClr>
                </a:solidFill>
              </a:rPr>
              <a:t> HEI –  (9.000 students) </a:t>
            </a:r>
          </a:p>
          <a:p>
            <a:pPr eaLnBrk="1" hangingPunct="1">
              <a:lnSpc>
                <a:spcPct val="60000"/>
              </a:lnSpc>
              <a:defRPr/>
            </a:pPr>
            <a:endParaRPr lang="sl-SI" sz="23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eaLnBrk="1" hangingPunct="1">
              <a:lnSpc>
                <a:spcPct val="60000"/>
              </a:lnSpc>
              <a:defRPr/>
            </a:pPr>
            <a:r>
              <a:rPr lang="sl-SI" sz="2300" b="1" dirty="0" smtClean="0">
                <a:solidFill>
                  <a:schemeClr val="accent3">
                    <a:lumMod val="75000"/>
                  </a:schemeClr>
                </a:solidFill>
              </a:rPr>
              <a:t>EMUNI</a:t>
            </a:r>
            <a:endParaRPr lang="sl-SI" sz="18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eaLnBrk="1" hangingPunct="1">
              <a:lnSpc>
                <a:spcPct val="60000"/>
              </a:lnSpc>
              <a:buFont typeface="Wingdings 2" pitchFamily="18" charset="2"/>
              <a:buNone/>
              <a:defRPr/>
            </a:pPr>
            <a:endParaRPr lang="sl-SI" sz="1300" dirty="0" smtClean="0"/>
          </a:p>
          <a:p>
            <a:pPr eaLnBrk="1" hangingPunct="1">
              <a:lnSpc>
                <a:spcPct val="60000"/>
              </a:lnSpc>
              <a:defRPr/>
            </a:pPr>
            <a:endParaRPr lang="sl-SI" sz="1300" dirty="0" smtClean="0"/>
          </a:p>
          <a:p>
            <a:pPr eaLnBrk="1" hangingPunct="1">
              <a:lnSpc>
                <a:spcPct val="60000"/>
              </a:lnSpc>
              <a:buFont typeface="Wingdings" pitchFamily="2" charset="2"/>
              <a:buNone/>
              <a:defRPr/>
            </a:pPr>
            <a:endParaRPr lang="sl-SI" sz="1000" dirty="0" smtClean="0"/>
          </a:p>
          <a:p>
            <a:pPr eaLnBrk="1" hangingPunct="1">
              <a:lnSpc>
                <a:spcPct val="60000"/>
              </a:lnSpc>
              <a:buFont typeface="Wingdings" pitchFamily="2" charset="2"/>
              <a:buNone/>
              <a:defRPr/>
            </a:pPr>
            <a:r>
              <a:rPr lang="sl-SI" sz="1000" dirty="0" smtClean="0"/>
              <a:t> </a:t>
            </a:r>
          </a:p>
        </p:txBody>
      </p:sp>
      <p:pic>
        <p:nvPicPr>
          <p:cNvPr id="19459" name="Picture 5" descr="Univerza v Ljubljani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0288" y="2420938"/>
            <a:ext cx="1514475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7" descr="nasl_07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27763" y="4724400"/>
            <a:ext cx="2803525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9" descr="Univerza na Primorskem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067175" y="4797425"/>
            <a:ext cx="1338263" cy="133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11" descr="Univerza v Novi Gorici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331913" y="4941888"/>
            <a:ext cx="1114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l-SI" b="1" dirty="0" smtClean="0">
                <a:solidFill>
                  <a:schemeClr val="accent2"/>
                </a:solidFill>
              </a:rPr>
              <a:t>PRIVATE</a:t>
            </a:r>
            <a:r>
              <a:rPr lang="en-US" b="1" dirty="0" smtClean="0">
                <a:solidFill>
                  <a:schemeClr val="accent2"/>
                </a:solidFill>
              </a:rPr>
              <a:t> </a:t>
            </a:r>
            <a:r>
              <a:rPr lang="sl-SI" b="1" dirty="0" smtClean="0">
                <a:solidFill>
                  <a:schemeClr val="accent2"/>
                </a:solidFill>
              </a:rPr>
              <a:t> PUBLIC</a:t>
            </a:r>
            <a:r>
              <a:rPr lang="en-US" b="1" dirty="0" smtClean="0">
                <a:solidFill>
                  <a:schemeClr val="accent2"/>
                </a:solidFill>
              </a:rPr>
              <a:t> institutions</a:t>
            </a:r>
            <a:endParaRPr lang="sl-SI" dirty="0">
              <a:solidFill>
                <a:schemeClr val="accent2"/>
              </a:solidFill>
            </a:endParaRPr>
          </a:p>
        </p:txBody>
      </p:sp>
      <p:sp>
        <p:nvSpPr>
          <p:cNvPr id="2150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l-SI" sz="2000" smtClean="0"/>
              <a:t>HE is defined as a </a:t>
            </a:r>
            <a:r>
              <a:rPr lang="sl-SI" sz="2000" b="1" smtClean="0"/>
              <a:t>public services</a:t>
            </a:r>
            <a:r>
              <a:rPr lang="sl-SI" sz="2000" smtClean="0"/>
              <a:t>, regrardless of their </a:t>
            </a:r>
            <a:r>
              <a:rPr lang="sl-SI" sz="2000" b="1" smtClean="0"/>
              <a:t>source of funding</a:t>
            </a:r>
            <a:endParaRPr lang="sl-SI" sz="2000" smtClean="0"/>
          </a:p>
          <a:p>
            <a:pPr eaLnBrk="1" hangingPunct="1"/>
            <a:r>
              <a:rPr lang="sl-SI" sz="2000" smtClean="0"/>
              <a:t>In addition to </a:t>
            </a:r>
            <a:r>
              <a:rPr lang="sl-SI" sz="2000" b="1" smtClean="0"/>
              <a:t>public</a:t>
            </a:r>
            <a:r>
              <a:rPr lang="sl-SI" sz="2000" smtClean="0"/>
              <a:t> HEi, </a:t>
            </a:r>
            <a:r>
              <a:rPr lang="sl-SI" sz="2000" b="1" smtClean="0"/>
              <a:t>private</a:t>
            </a:r>
            <a:r>
              <a:rPr lang="sl-SI" sz="2000" smtClean="0"/>
              <a:t> institutions also operate in the HE area. </a:t>
            </a:r>
          </a:p>
          <a:p>
            <a:pPr eaLnBrk="1" hangingPunct="1"/>
            <a:r>
              <a:rPr lang="sl-SI" sz="2000" smtClean="0"/>
              <a:t>Private HEI </a:t>
            </a:r>
            <a:r>
              <a:rPr lang="sl-SI" sz="2000" b="1" smtClean="0"/>
              <a:t>independently</a:t>
            </a:r>
            <a:r>
              <a:rPr lang="sl-SI" sz="2000" smtClean="0"/>
              <a:t> determine their own mission</a:t>
            </a:r>
          </a:p>
          <a:p>
            <a:pPr eaLnBrk="1" hangingPunct="1"/>
            <a:r>
              <a:rPr lang="sl-SI" sz="2000" smtClean="0"/>
              <a:t>Private HEi are regulated within </a:t>
            </a:r>
            <a:r>
              <a:rPr lang="sl-SI" sz="2000" b="1" smtClean="0"/>
              <a:t>the same legal framework</a:t>
            </a:r>
            <a:r>
              <a:rPr lang="sl-SI" sz="2000" smtClean="0"/>
              <a:t> as the operation of public Hei  (concession )</a:t>
            </a:r>
          </a:p>
          <a:p>
            <a:pPr eaLnBrk="1" hangingPunct="1">
              <a:lnSpc>
                <a:spcPct val="90000"/>
              </a:lnSpc>
            </a:pPr>
            <a:r>
              <a:rPr lang="sl-SI" sz="2000" b="1" smtClean="0"/>
              <a:t>96,5% Vs. 3,5%</a:t>
            </a:r>
          </a:p>
          <a:p>
            <a:pPr eaLnBrk="1" hangingPunct="1">
              <a:lnSpc>
                <a:spcPct val="90000"/>
              </a:lnSpc>
            </a:pPr>
            <a:endParaRPr lang="sl-SI" sz="2000" b="1" smtClean="0"/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sl-SI" sz="1800" smtClean="0"/>
              <a:t>New Master Programe (criterias): </a:t>
            </a:r>
          </a:p>
          <a:p>
            <a:pPr lvl="1" eaLnBrk="1" hangingPunct="1">
              <a:lnSpc>
                <a:spcPct val="90000"/>
              </a:lnSpc>
            </a:pPr>
            <a:r>
              <a:rPr lang="sl-SI" sz="1800" smtClean="0"/>
              <a:t>Only when study programme in private HEi is not implemented at public HEi and at the same time there is a need for a certain study programme and the study programme is of high quality.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01612" y="482600"/>
            <a:ext cx="8686801" cy="8382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l-SI" dirty="0" smtClean="0"/>
              <a:t>     </a:t>
            </a:r>
            <a:r>
              <a:rPr lang="sl-SI" b="1" dirty="0" err="1" smtClean="0">
                <a:solidFill>
                  <a:schemeClr val="accent2"/>
                </a:solidFill>
              </a:rPr>
              <a:t>higher</a:t>
            </a:r>
            <a:r>
              <a:rPr lang="sl-SI" b="1" dirty="0" smtClean="0">
                <a:solidFill>
                  <a:schemeClr val="accent2"/>
                </a:solidFill>
              </a:rPr>
              <a:t> </a:t>
            </a:r>
            <a:r>
              <a:rPr lang="sl-SI" b="1" dirty="0" err="1" smtClean="0">
                <a:solidFill>
                  <a:schemeClr val="accent2"/>
                </a:solidFill>
              </a:rPr>
              <a:t>education</a:t>
            </a:r>
            <a:r>
              <a:rPr lang="sl-SI" b="1" dirty="0" smtClean="0">
                <a:solidFill>
                  <a:schemeClr val="accent2"/>
                </a:solidFill>
              </a:rPr>
              <a:t> </a:t>
            </a:r>
            <a:r>
              <a:rPr lang="sl-SI" b="1" dirty="0" err="1" smtClean="0">
                <a:solidFill>
                  <a:schemeClr val="accent2"/>
                </a:solidFill>
              </a:rPr>
              <a:t>act</a:t>
            </a:r>
            <a:r>
              <a:rPr lang="sl-SI" b="1" dirty="0" smtClean="0">
                <a:solidFill>
                  <a:schemeClr val="accent2"/>
                </a:solidFill>
              </a:rPr>
              <a:t> 1993 -2011……</a:t>
            </a:r>
            <a:r>
              <a:rPr lang="sl-SI" dirty="0" smtClean="0"/>
              <a:t>.</a:t>
            </a:r>
          </a:p>
        </p:txBody>
      </p:sp>
      <p:sp>
        <p:nvSpPr>
          <p:cNvPr id="23554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l-SI" sz="3000" smtClean="0"/>
              <a:t>1993</a:t>
            </a:r>
          </a:p>
          <a:p>
            <a:pPr eaLnBrk="1" hangingPunct="1">
              <a:lnSpc>
                <a:spcPct val="90000"/>
              </a:lnSpc>
            </a:pPr>
            <a:r>
              <a:rPr lang="sl-SI" sz="3000" smtClean="0"/>
              <a:t>1999 (EU citizens, student representative,..)</a:t>
            </a:r>
          </a:p>
          <a:p>
            <a:pPr eaLnBrk="1" hangingPunct="1">
              <a:lnSpc>
                <a:spcPct val="90000"/>
              </a:lnSpc>
            </a:pPr>
            <a:r>
              <a:rPr lang="sl-SI" sz="3000" smtClean="0"/>
              <a:t>2004-05 (Bologna, ECTS,DS, JSP,QA,..)</a:t>
            </a:r>
          </a:p>
          <a:p>
            <a:pPr eaLnBrk="1" hangingPunct="1">
              <a:lnSpc>
                <a:spcPct val="90000"/>
              </a:lnSpc>
            </a:pPr>
            <a:r>
              <a:rPr lang="sl-SI" sz="3000" smtClean="0"/>
              <a:t>2009 (transnational, </a:t>
            </a:r>
            <a:r>
              <a:rPr lang="en-US" sz="3000" smtClean="0"/>
              <a:t>SQAA, ex</a:t>
            </a:r>
            <a:r>
              <a:rPr lang="sl-SI" sz="3000" smtClean="0"/>
              <a:t>ternal accreditation,..)</a:t>
            </a:r>
          </a:p>
          <a:p>
            <a:pPr eaLnBrk="1" hangingPunct="1">
              <a:lnSpc>
                <a:spcPct val="90000"/>
              </a:lnSpc>
            </a:pPr>
            <a:r>
              <a:rPr lang="sl-SI" sz="3000" smtClean="0"/>
              <a:t>2011 (E-</a:t>
            </a:r>
            <a:r>
              <a:rPr lang="en-US" sz="3000" smtClean="0"/>
              <a:t>HE</a:t>
            </a:r>
            <a:r>
              <a:rPr lang="sl-SI" sz="3000" smtClean="0"/>
              <a:t>,..</a:t>
            </a:r>
          </a:p>
          <a:p>
            <a:pPr eaLnBrk="1" hangingPunct="1">
              <a:lnSpc>
                <a:spcPct val="90000"/>
              </a:lnSpc>
            </a:pPr>
            <a:r>
              <a:rPr lang="sl-SI" sz="3000" smtClean="0"/>
              <a:t>2012… – new legislation in preparation</a:t>
            </a:r>
          </a:p>
          <a:p>
            <a:pPr eaLnBrk="1" hangingPunct="1">
              <a:lnSpc>
                <a:spcPct val="90000"/>
              </a:lnSpc>
            </a:pPr>
            <a:r>
              <a:rPr lang="sl-SI" sz="3000" smtClean="0"/>
              <a:t>Other regulations</a:t>
            </a:r>
          </a:p>
        </p:txBody>
      </p:sp>
      <p:pic>
        <p:nvPicPr>
          <p:cNvPr id="23555" name="Picture 4" descr="MC900198613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08850" y="5229225"/>
            <a:ext cx="183515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l-SI" sz="3400" dirty="0" err="1">
                <a:solidFill>
                  <a:schemeClr val="accent2"/>
                </a:solidFill>
              </a:rPr>
              <a:t>National</a:t>
            </a:r>
            <a:r>
              <a:rPr lang="sl-SI" sz="3400" dirty="0">
                <a:solidFill>
                  <a:schemeClr val="accent2"/>
                </a:solidFill>
              </a:rPr>
              <a:t> </a:t>
            </a:r>
            <a:r>
              <a:rPr lang="sl-SI" sz="3400" dirty="0" err="1">
                <a:solidFill>
                  <a:schemeClr val="accent2"/>
                </a:solidFill>
              </a:rPr>
              <a:t>Masterplan</a:t>
            </a:r>
            <a:r>
              <a:rPr lang="sl-SI" sz="3400" dirty="0">
                <a:solidFill>
                  <a:schemeClr val="accent2"/>
                </a:solidFill>
              </a:rPr>
              <a:t> </a:t>
            </a:r>
            <a:r>
              <a:rPr lang="sl-SI" sz="3400" dirty="0" smtClean="0">
                <a:solidFill>
                  <a:schemeClr val="accent2"/>
                </a:solidFill>
              </a:rPr>
              <a:t/>
            </a:r>
            <a:br>
              <a:rPr lang="sl-SI" sz="3400" dirty="0" smtClean="0">
                <a:solidFill>
                  <a:schemeClr val="accent2"/>
                </a:solidFill>
              </a:rPr>
            </a:br>
            <a:r>
              <a:rPr lang="sl-SI" sz="3400" dirty="0" err="1" smtClean="0">
                <a:solidFill>
                  <a:schemeClr val="accent2"/>
                </a:solidFill>
              </a:rPr>
              <a:t>for</a:t>
            </a:r>
            <a:r>
              <a:rPr lang="sl-SI" sz="3400" dirty="0" smtClean="0">
                <a:solidFill>
                  <a:schemeClr val="accent2"/>
                </a:solidFill>
              </a:rPr>
              <a:t> </a:t>
            </a:r>
            <a:r>
              <a:rPr lang="sl-SI" sz="3400" dirty="0" err="1">
                <a:solidFill>
                  <a:schemeClr val="accent2"/>
                </a:solidFill>
              </a:rPr>
              <a:t>Higher</a:t>
            </a:r>
            <a:r>
              <a:rPr lang="sl-SI" sz="3400" dirty="0">
                <a:solidFill>
                  <a:schemeClr val="accent2"/>
                </a:solidFill>
              </a:rPr>
              <a:t> </a:t>
            </a:r>
            <a:r>
              <a:rPr lang="sl-SI" sz="3400" dirty="0" err="1">
                <a:solidFill>
                  <a:schemeClr val="accent2"/>
                </a:solidFill>
              </a:rPr>
              <a:t>Education</a:t>
            </a:r>
            <a:r>
              <a:rPr lang="sl-SI" sz="3400" dirty="0">
                <a:solidFill>
                  <a:schemeClr val="accent2"/>
                </a:solidFill>
              </a:rPr>
              <a:t> 2011-2020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sl-SI" smtClean="0"/>
          </a:p>
          <a:p>
            <a:pPr eaLnBrk="1" hangingPunct="1">
              <a:lnSpc>
                <a:spcPct val="90000"/>
              </a:lnSpc>
            </a:pPr>
            <a:endParaRPr lang="sl-SI" smtClean="0"/>
          </a:p>
          <a:p>
            <a:pPr eaLnBrk="1" hangingPunct="1">
              <a:lnSpc>
                <a:spcPct val="90000"/>
              </a:lnSpc>
            </a:pPr>
            <a:endParaRPr lang="sl-SI" smtClean="0"/>
          </a:p>
          <a:p>
            <a:pPr eaLnBrk="1" hangingPunct="1">
              <a:lnSpc>
                <a:spcPct val="90000"/>
              </a:lnSpc>
            </a:pPr>
            <a:r>
              <a:rPr lang="sl-SI" smtClean="0"/>
              <a:t>Knowledge is a public good and HE is a public responsibility</a:t>
            </a:r>
          </a:p>
        </p:txBody>
      </p:sp>
      <p:pic>
        <p:nvPicPr>
          <p:cNvPr id="25603" name="Picture 4" descr="13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11963" y="5307013"/>
            <a:ext cx="2332037" cy="155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l-SI" sz="3400" b="1" dirty="0" err="1">
                <a:solidFill>
                  <a:schemeClr val="accent2"/>
                </a:solidFill>
              </a:rPr>
              <a:t>Goals</a:t>
            </a:r>
            <a:r>
              <a:rPr lang="sl-SI" sz="3400" dirty="0">
                <a:solidFill>
                  <a:schemeClr val="accent2"/>
                </a:solidFill>
              </a:rPr>
              <a:t> </a:t>
            </a:r>
            <a:r>
              <a:rPr lang="sl-SI" sz="3400" dirty="0" err="1">
                <a:solidFill>
                  <a:schemeClr val="accent2"/>
                </a:solidFill>
              </a:rPr>
              <a:t>of</a:t>
            </a:r>
            <a:r>
              <a:rPr lang="sl-SI" sz="3400" dirty="0">
                <a:solidFill>
                  <a:schemeClr val="accent2"/>
                </a:solidFill>
              </a:rPr>
              <a:t> </a:t>
            </a:r>
            <a:r>
              <a:rPr lang="sl-SI" sz="3400" dirty="0" err="1">
                <a:solidFill>
                  <a:schemeClr val="accent2"/>
                </a:solidFill>
              </a:rPr>
              <a:t>National</a:t>
            </a:r>
            <a:r>
              <a:rPr lang="sl-SI" sz="3400" dirty="0">
                <a:solidFill>
                  <a:schemeClr val="accent2"/>
                </a:solidFill>
              </a:rPr>
              <a:t> </a:t>
            </a:r>
            <a:r>
              <a:rPr lang="sl-SI" sz="3400" dirty="0" err="1">
                <a:solidFill>
                  <a:schemeClr val="accent2"/>
                </a:solidFill>
              </a:rPr>
              <a:t>Masterplan</a:t>
            </a:r>
            <a:r>
              <a:rPr lang="sl-SI" sz="3400" dirty="0">
                <a:solidFill>
                  <a:schemeClr val="accent2"/>
                </a:solidFill>
              </a:rPr>
              <a:t> 2011-2020</a:t>
            </a:r>
            <a:endParaRPr lang="sl-SI" sz="3800" dirty="0">
              <a:solidFill>
                <a:schemeClr val="accent2"/>
              </a:solidFill>
            </a:endParaRPr>
          </a:p>
        </p:txBody>
      </p:sp>
      <p:sp>
        <p:nvSpPr>
          <p:cNvPr id="2765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l-SI" b="1" smtClean="0"/>
              <a:t>Quality</a:t>
            </a:r>
            <a:r>
              <a:rPr lang="sl-SI" smtClean="0"/>
              <a:t> (</a:t>
            </a:r>
            <a:r>
              <a:rPr lang="en-US" smtClean="0"/>
              <a:t>internationally comparable education, employability, mobility</a:t>
            </a:r>
            <a:r>
              <a:rPr lang="sl-SI" smtClean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sl-SI" b="1" smtClean="0"/>
              <a:t>Social dimension</a:t>
            </a:r>
            <a:r>
              <a:rPr lang="sl-SI" smtClean="0"/>
              <a:t> </a:t>
            </a:r>
            <a:r>
              <a:rPr lang="en-US" smtClean="0"/>
              <a:t>(access </a:t>
            </a:r>
            <a:r>
              <a:rPr lang="sl-SI" smtClean="0"/>
              <a:t>and completion of</a:t>
            </a:r>
            <a:r>
              <a:rPr lang="en-US" smtClean="0"/>
              <a:t> the study, lifelong learning) </a:t>
            </a:r>
            <a:endParaRPr lang="sl-SI" smtClean="0"/>
          </a:p>
          <a:p>
            <a:pPr eaLnBrk="1" hangingPunct="1">
              <a:lnSpc>
                <a:spcPct val="90000"/>
              </a:lnSpc>
            </a:pPr>
            <a:r>
              <a:rPr lang="sl-SI" b="1" smtClean="0"/>
              <a:t>Diversification</a:t>
            </a:r>
            <a:r>
              <a:rPr lang="sl-SI" smtClean="0"/>
              <a:t> (v</a:t>
            </a:r>
            <a:r>
              <a:rPr lang="en-US" smtClean="0"/>
              <a:t>ariety of types and missions of institutions and programs </a:t>
            </a:r>
            <a:r>
              <a:rPr lang="sl-SI" smtClean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sl-SI" smtClean="0"/>
              <a:t>“</a:t>
            </a:r>
            <a:r>
              <a:rPr lang="sl-SI" b="1" smtClean="0"/>
              <a:t>Knowledge triangle” </a:t>
            </a:r>
            <a:r>
              <a:rPr lang="sl-SI" smtClean="0"/>
              <a:t>(cooperation)</a:t>
            </a:r>
          </a:p>
          <a:p>
            <a:pPr eaLnBrk="1" hangingPunct="1">
              <a:lnSpc>
                <a:spcPct val="90000"/>
              </a:lnSpc>
            </a:pPr>
            <a:r>
              <a:rPr lang="sl-SI" b="1" smtClean="0"/>
              <a:t>Internationalisation (</a:t>
            </a:r>
            <a:r>
              <a:rPr lang="sl-SI" smtClean="0"/>
              <a:t>mobility)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sl-SI" smtClean="0"/>
          </a:p>
        </p:txBody>
      </p:sp>
      <p:pic>
        <p:nvPicPr>
          <p:cNvPr id="27651" name="Picture 6" descr="MC90021588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72313" y="4662488"/>
            <a:ext cx="2071687" cy="219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l-SI" sz="3400" dirty="0" err="1">
                <a:solidFill>
                  <a:schemeClr val="accent2"/>
                </a:solidFill>
              </a:rPr>
              <a:t>Key</a:t>
            </a:r>
            <a:r>
              <a:rPr lang="sl-SI" sz="3400" dirty="0">
                <a:solidFill>
                  <a:schemeClr val="accent2"/>
                </a:solidFill>
              </a:rPr>
              <a:t> </a:t>
            </a:r>
            <a:r>
              <a:rPr lang="sl-SI" sz="3400" b="1" dirty="0" err="1">
                <a:solidFill>
                  <a:schemeClr val="accent2"/>
                </a:solidFill>
              </a:rPr>
              <a:t>pillars</a:t>
            </a:r>
            <a:r>
              <a:rPr lang="sl-SI" sz="3400" dirty="0">
                <a:solidFill>
                  <a:schemeClr val="accent2"/>
                </a:solidFill>
              </a:rPr>
              <a:t> </a:t>
            </a:r>
            <a:r>
              <a:rPr lang="sl-SI" sz="3400" dirty="0" err="1">
                <a:solidFill>
                  <a:schemeClr val="accent2"/>
                </a:solidFill>
              </a:rPr>
              <a:t>of</a:t>
            </a:r>
            <a:r>
              <a:rPr lang="sl-SI" sz="3400" dirty="0">
                <a:solidFill>
                  <a:schemeClr val="accent2"/>
                </a:solidFill>
              </a:rPr>
              <a:t> </a:t>
            </a:r>
            <a:r>
              <a:rPr lang="sl-SI" sz="3400" dirty="0" err="1">
                <a:solidFill>
                  <a:schemeClr val="accent2"/>
                </a:solidFill>
              </a:rPr>
              <a:t>National</a:t>
            </a:r>
            <a:r>
              <a:rPr lang="sl-SI" sz="3400" dirty="0">
                <a:solidFill>
                  <a:schemeClr val="accent2"/>
                </a:solidFill>
              </a:rPr>
              <a:t> </a:t>
            </a:r>
            <a:r>
              <a:rPr lang="sl-SI" sz="3400" dirty="0" err="1">
                <a:solidFill>
                  <a:schemeClr val="accent2"/>
                </a:solidFill>
              </a:rPr>
              <a:t>Masterplan</a:t>
            </a:r>
            <a:r>
              <a:rPr lang="sl-SI" sz="3400" dirty="0">
                <a:solidFill>
                  <a:schemeClr val="accent2"/>
                </a:solidFill>
              </a:rPr>
              <a:t> 2011-2020</a:t>
            </a:r>
            <a:endParaRPr lang="sl-SI" sz="3800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sl-SI" b="1" dirty="0" err="1" smtClean="0"/>
              <a:t>Higher</a:t>
            </a:r>
            <a:r>
              <a:rPr lang="sl-SI" b="1" dirty="0" smtClean="0"/>
              <a:t> </a:t>
            </a:r>
            <a:r>
              <a:rPr lang="sl-SI" b="1" dirty="0" err="1" smtClean="0"/>
              <a:t>Education</a:t>
            </a:r>
            <a:r>
              <a:rPr lang="sl-SI" b="1" dirty="0" smtClean="0"/>
              <a:t> </a:t>
            </a:r>
            <a:r>
              <a:rPr lang="sl-SI" b="1" dirty="0" err="1" smtClean="0"/>
              <a:t>System</a:t>
            </a:r>
            <a:endParaRPr lang="sl-SI" b="1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sl-SI" b="1" dirty="0" err="1" smtClean="0"/>
              <a:t>Study</a:t>
            </a:r>
            <a:r>
              <a:rPr lang="sl-SI" b="1" dirty="0" smtClean="0"/>
              <a:t> </a:t>
            </a:r>
            <a:r>
              <a:rPr lang="sl-SI" b="1" dirty="0" err="1" smtClean="0"/>
              <a:t>structure</a:t>
            </a:r>
            <a:r>
              <a:rPr lang="sl-SI" b="1" dirty="0" smtClean="0"/>
              <a:t> </a:t>
            </a:r>
            <a:r>
              <a:rPr lang="sl-SI" b="1" dirty="0" err="1" smtClean="0"/>
              <a:t>and</a:t>
            </a:r>
            <a:r>
              <a:rPr lang="sl-SI" b="1" dirty="0" smtClean="0"/>
              <a:t> </a:t>
            </a:r>
            <a:r>
              <a:rPr lang="sl-SI" b="1" dirty="0" err="1" smtClean="0"/>
              <a:t>higher</a:t>
            </a:r>
            <a:r>
              <a:rPr lang="sl-SI" b="1" dirty="0" smtClean="0"/>
              <a:t> </a:t>
            </a:r>
            <a:r>
              <a:rPr lang="sl-SI" b="1" dirty="0" err="1" smtClean="0"/>
              <a:t>education</a:t>
            </a:r>
            <a:r>
              <a:rPr lang="sl-SI" b="1" dirty="0" smtClean="0"/>
              <a:t> </a:t>
            </a:r>
            <a:r>
              <a:rPr lang="sl-SI" b="1" dirty="0" err="1" smtClean="0"/>
              <a:t>qualifications</a:t>
            </a:r>
            <a:endParaRPr lang="sl-SI" b="1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sl-SI" b="1" dirty="0" err="1" smtClean="0"/>
              <a:t>Financing</a:t>
            </a:r>
            <a:endParaRPr lang="sl-SI" b="1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sl-SI" b="1" dirty="0" err="1" smtClean="0"/>
              <a:t>Diversification</a:t>
            </a:r>
            <a:endParaRPr lang="sl-SI" b="1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sl-SI" b="1" dirty="0" err="1" smtClean="0"/>
              <a:t>Quality</a:t>
            </a:r>
            <a:r>
              <a:rPr lang="sl-SI" b="1" dirty="0" smtClean="0"/>
              <a:t> </a:t>
            </a:r>
            <a:r>
              <a:rPr lang="sl-SI" b="1" dirty="0" err="1" smtClean="0"/>
              <a:t>and</a:t>
            </a:r>
            <a:r>
              <a:rPr lang="sl-SI" b="1" dirty="0" smtClean="0"/>
              <a:t> </a:t>
            </a:r>
            <a:r>
              <a:rPr lang="sl-SI" b="1" dirty="0" err="1" smtClean="0"/>
              <a:t>accountability</a:t>
            </a:r>
            <a:endParaRPr lang="sl-SI" b="1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sl-SI" b="1" dirty="0" smtClean="0"/>
              <a:t>Social </a:t>
            </a:r>
            <a:r>
              <a:rPr lang="sl-SI" b="1" dirty="0" err="1" smtClean="0"/>
              <a:t>dimension</a:t>
            </a:r>
            <a:endParaRPr lang="sl-SI" b="1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sl-SI" b="1" dirty="0" err="1" smtClean="0"/>
              <a:t>Internationalisation</a:t>
            </a:r>
            <a:endParaRPr lang="sl-SI" b="1" dirty="0" smtClean="0"/>
          </a:p>
          <a:p>
            <a:pPr algn="ctr" eaLnBrk="1" hangingPunct="1">
              <a:lnSpc>
                <a:spcPct val="90000"/>
              </a:lnSpc>
              <a:defRPr/>
            </a:pPr>
            <a:r>
              <a:rPr lang="sl-SI" b="1" dirty="0" smtClean="0">
                <a:solidFill>
                  <a:srgbClr val="FF0000"/>
                </a:solidFill>
              </a:rPr>
              <a:t>47 MEASURES</a:t>
            </a:r>
          </a:p>
          <a:p>
            <a:pPr eaLnBrk="1" hangingPunct="1">
              <a:lnSpc>
                <a:spcPct val="90000"/>
              </a:lnSpc>
              <a:defRPr/>
            </a:pPr>
            <a:endParaRPr lang="sl-SI" b="1" dirty="0" smtClean="0"/>
          </a:p>
          <a:p>
            <a:pPr eaLnBrk="1" hangingPunct="1">
              <a:lnSpc>
                <a:spcPct val="90000"/>
              </a:lnSpc>
              <a:defRPr/>
            </a:pPr>
            <a:endParaRPr lang="sl-SI" b="1" dirty="0" smtClean="0"/>
          </a:p>
        </p:txBody>
      </p:sp>
      <p:pic>
        <p:nvPicPr>
          <p:cNvPr id="29699" name="Picture 4" descr="MP900400423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9563" y="4403725"/>
            <a:ext cx="2484437" cy="245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sl-SI" sz="1400" cap="none" smtClean="0">
                <a:effectLst/>
              </a:rPr>
              <a:t>SOME MEASURES</a:t>
            </a:r>
          </a:p>
        </p:txBody>
      </p:sp>
      <p:sp>
        <p:nvSpPr>
          <p:cNvPr id="31746" name="Rectangle 3"/>
          <p:cNvSpPr>
            <a:spLocks noGrp="1"/>
          </p:cNvSpPr>
          <p:nvPr>
            <p:ph type="body" idx="4294967295"/>
          </p:nvPr>
        </p:nvSpPr>
        <p:spPr>
          <a:xfrm>
            <a:off x="250825" y="1557338"/>
            <a:ext cx="8686800" cy="45259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b="1" smtClean="0"/>
              <a:t>M</a:t>
            </a:r>
            <a:r>
              <a:rPr lang="sl-SI" sz="2000" b="1" smtClean="0"/>
              <a:t> 1</a:t>
            </a:r>
            <a:r>
              <a:rPr lang="en-US" sz="2000" b="1" smtClean="0"/>
              <a:t>:</a:t>
            </a:r>
            <a:r>
              <a:rPr lang="en-US" sz="2000" smtClean="0"/>
              <a:t> The redefinition of conditions for the </a:t>
            </a:r>
            <a:r>
              <a:rPr lang="en-US" sz="2000" b="1" smtClean="0"/>
              <a:t>establishment and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operation </a:t>
            </a:r>
            <a:r>
              <a:rPr lang="en-US" sz="2000" smtClean="0"/>
              <a:t>of individual types of higher education institutions.</a:t>
            </a:r>
            <a:endParaRPr lang="sl-SI" sz="2000" smtClean="0"/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M3:</a:t>
            </a:r>
            <a:r>
              <a:rPr lang="en-US" sz="2000" smtClean="0"/>
              <a:t> The establishment of a system of internal organisation of</a:t>
            </a:r>
            <a:r>
              <a:rPr lang="sl-SI" sz="2000" smtClean="0"/>
              <a:t> </a:t>
            </a:r>
            <a:r>
              <a:rPr lang="en-US" sz="2000" smtClean="0"/>
              <a:t>universities and higher education institutions capable of promoting</a:t>
            </a:r>
            <a:r>
              <a:rPr lang="sl-SI" sz="2000" smtClean="0"/>
              <a:t> </a:t>
            </a:r>
            <a:r>
              <a:rPr lang="en-US" sz="2000" b="1" smtClean="0"/>
              <a:t>cooperation between departments</a:t>
            </a:r>
            <a:r>
              <a:rPr lang="en-US" sz="2000" smtClean="0"/>
              <a:t> and/or different institutions among</a:t>
            </a:r>
            <a:r>
              <a:rPr lang="sl-SI" sz="2000" smtClean="0"/>
              <a:t> </a:t>
            </a:r>
            <a:r>
              <a:rPr lang="en-US" sz="2000" smtClean="0"/>
              <a:t>themselves</a:t>
            </a:r>
            <a:endParaRPr lang="sl-SI" sz="2000" smtClean="0"/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M 4:</a:t>
            </a:r>
            <a:r>
              <a:rPr lang="en-US" sz="2000" smtClean="0"/>
              <a:t> The enhancement of </a:t>
            </a:r>
            <a:r>
              <a:rPr lang="en-US" sz="2000" b="1" smtClean="0"/>
              <a:t>co-operation between higher education</a:t>
            </a:r>
            <a:r>
              <a:rPr lang="sl-SI" sz="2000" smtClean="0"/>
              <a:t> </a:t>
            </a:r>
            <a:r>
              <a:rPr lang="en-US" sz="2000" smtClean="0"/>
              <a:t>institutions and </a:t>
            </a:r>
            <a:r>
              <a:rPr lang="en-US" sz="2000" b="1" smtClean="0"/>
              <a:t>public research institutes</a:t>
            </a:r>
            <a:r>
              <a:rPr lang="en-US" sz="2000" smtClean="0"/>
              <a:t> (personel, public reso., wage system</a:t>
            </a:r>
            <a:endParaRPr lang="sl-SI" sz="2000" smtClean="0"/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M 5:</a:t>
            </a:r>
            <a:r>
              <a:rPr lang="en-US" sz="2000" smtClean="0"/>
              <a:t> The enhancement of cooperation between higher education</a:t>
            </a:r>
            <a:r>
              <a:rPr lang="sl-SI" sz="2000" smtClean="0"/>
              <a:t> </a:t>
            </a:r>
            <a:r>
              <a:rPr lang="en-US" sz="2000" smtClean="0"/>
              <a:t>institutions </a:t>
            </a:r>
            <a:r>
              <a:rPr lang="en-US" sz="2000" b="1" smtClean="0"/>
              <a:t>with economic and public sectors</a:t>
            </a:r>
            <a:r>
              <a:rPr lang="en-US" sz="2000" smtClean="0"/>
              <a:t>. (cooperation, consulting fro drafting programme, non-academic perosnel</a:t>
            </a:r>
            <a:endParaRPr lang="sl-SI" sz="2000" smtClean="0"/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M 12:</a:t>
            </a:r>
            <a:r>
              <a:rPr lang="en-US" sz="2000" smtClean="0"/>
              <a:t> Modification of </a:t>
            </a:r>
            <a:r>
              <a:rPr lang="en-US" sz="2000" b="1" smtClean="0"/>
              <a:t>entrance conditions</a:t>
            </a:r>
            <a:r>
              <a:rPr lang="en-US" sz="2000" smtClean="0"/>
              <a:t> and enrolment posts</a:t>
            </a:r>
          </a:p>
          <a:p>
            <a:pPr eaLnBrk="1" hangingPunct="1">
              <a:lnSpc>
                <a:spcPct val="80000"/>
              </a:lnSpc>
            </a:pPr>
            <a:endParaRPr lang="sl-SI" sz="2000" smtClean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sl-SI" sz="1400" cap="none" smtClean="0">
                <a:effectLst/>
              </a:rPr>
              <a:t>SOME MEASURES</a:t>
            </a:r>
          </a:p>
        </p:txBody>
      </p:sp>
      <p:sp>
        <p:nvSpPr>
          <p:cNvPr id="33794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b="1" smtClean="0"/>
              <a:t>M 13:</a:t>
            </a:r>
            <a:r>
              <a:rPr lang="en-US" sz="2000" smtClean="0"/>
              <a:t> The establishment of the </a:t>
            </a:r>
            <a:r>
              <a:rPr lang="en-US" sz="2000" b="1" smtClean="0"/>
              <a:t>funding system</a:t>
            </a:r>
            <a:r>
              <a:rPr lang="en-US" sz="2000" smtClean="0"/>
              <a:t> of higher education</a:t>
            </a:r>
            <a:r>
              <a:rPr lang="sl-SI" sz="2000" smtClean="0"/>
              <a:t> </a:t>
            </a:r>
            <a:r>
              <a:rPr lang="en-US" sz="2000" smtClean="0"/>
              <a:t>institutions so that development will be encouraged and elements of</a:t>
            </a:r>
            <a:r>
              <a:rPr lang="sl-SI" sz="2000" smtClean="0"/>
              <a:t> </a:t>
            </a:r>
            <a:r>
              <a:rPr lang="en-US" sz="2000" smtClean="0"/>
              <a:t>quality and cooperation with the environment will be taken into</a:t>
            </a:r>
            <a:r>
              <a:rPr lang="sl-SI" sz="2000" smtClean="0"/>
              <a:t> </a:t>
            </a:r>
            <a:r>
              <a:rPr lang="en-US" sz="2000" smtClean="0"/>
              <a:t>consideration.</a:t>
            </a:r>
            <a:r>
              <a:rPr lang="sl-SI" sz="2000" smtClean="0"/>
              <a:t> (from input to output</a:t>
            </a:r>
            <a:r>
              <a:rPr lang="sl-SI" sz="2000" b="1" smtClean="0"/>
              <a:t>, </a:t>
            </a:r>
            <a:r>
              <a:rPr lang="sl-SI" sz="2000" smtClean="0"/>
              <a:t>basic, developement pillar)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sl-SI" sz="2000" smtClean="0"/>
              <a:t>      </a:t>
            </a: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M</a:t>
            </a:r>
            <a:r>
              <a:rPr lang="sl-SI" sz="2000" b="1" smtClean="0"/>
              <a:t> </a:t>
            </a:r>
            <a:r>
              <a:rPr lang="en-US" sz="2000" b="1" smtClean="0"/>
              <a:t>17:</a:t>
            </a:r>
            <a:r>
              <a:rPr lang="en-US" sz="2000" smtClean="0"/>
              <a:t> </a:t>
            </a:r>
            <a:r>
              <a:rPr lang="en-US" sz="2000" b="1" smtClean="0"/>
              <a:t>Formulation of missions</a:t>
            </a:r>
            <a:r>
              <a:rPr lang="en-US" sz="2000" smtClean="0"/>
              <a:t> of higher education institutions and</a:t>
            </a:r>
            <a:r>
              <a:rPr lang="sl-SI" sz="2000" smtClean="0"/>
              <a:t> </a:t>
            </a:r>
            <a:r>
              <a:rPr lang="en-US" sz="2000" smtClean="0"/>
              <a:t>profiling of institutions</a:t>
            </a:r>
            <a:endParaRPr lang="sl-SI" sz="2000" smtClean="0"/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M 22:</a:t>
            </a:r>
            <a:r>
              <a:rPr lang="en-US" sz="2000" smtClean="0"/>
              <a:t> The transition </a:t>
            </a:r>
            <a:r>
              <a:rPr lang="en-US" sz="2000" b="1" smtClean="0"/>
              <a:t>from programme to institutional accreditation</a:t>
            </a:r>
            <a:endParaRPr lang="sl-SI" sz="2000" b="1" smtClean="0"/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M 30:</a:t>
            </a:r>
            <a:r>
              <a:rPr lang="en-US" sz="2000" smtClean="0"/>
              <a:t> The establishment of co-operation with the region of the</a:t>
            </a:r>
            <a:r>
              <a:rPr lang="sl-SI" sz="2000" smtClean="0"/>
              <a:t> </a:t>
            </a:r>
            <a:r>
              <a:rPr lang="en-US" sz="2000" b="1" smtClean="0"/>
              <a:t>Western Balkans</a:t>
            </a:r>
            <a:r>
              <a:rPr lang="en-US" sz="2000" smtClean="0"/>
              <a:t> as an example of good practice in the field of regional</a:t>
            </a:r>
            <a:r>
              <a:rPr lang="sl-SI" sz="2000" smtClean="0"/>
              <a:t> </a:t>
            </a:r>
            <a:r>
              <a:rPr lang="en-US" sz="2000" smtClean="0"/>
              <a:t>mobility by 2020</a:t>
            </a:r>
            <a:endParaRPr lang="sl-SI" sz="2000" smtClean="0"/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M 39:</a:t>
            </a:r>
            <a:r>
              <a:rPr lang="en-US" sz="2000" smtClean="0"/>
              <a:t> </a:t>
            </a:r>
            <a:r>
              <a:rPr lang="en-US" sz="2000" b="1" smtClean="0"/>
              <a:t>Funding studies</a:t>
            </a:r>
            <a:r>
              <a:rPr lang="en-US" sz="2000" smtClean="0"/>
              <a:t> in the first and second cycle </a:t>
            </a:r>
            <a:r>
              <a:rPr lang="en-US" sz="2000" b="1" smtClean="0"/>
              <a:t>at any time in</a:t>
            </a:r>
            <a:r>
              <a:rPr lang="sl-SI" sz="2000" b="1" smtClean="0"/>
              <a:t> </a:t>
            </a:r>
            <a:r>
              <a:rPr lang="en-US" sz="2000" b="1" smtClean="0"/>
              <a:t>life</a:t>
            </a:r>
            <a:r>
              <a:rPr lang="en-US" sz="2000" smtClean="0"/>
              <a:t> under certain conditions</a:t>
            </a:r>
            <a:endParaRPr lang="sl-SI" sz="2000" smtClean="0"/>
          </a:p>
          <a:p>
            <a:pPr eaLnBrk="1" hangingPunct="1">
              <a:lnSpc>
                <a:spcPct val="80000"/>
              </a:lnSpc>
            </a:pPr>
            <a:endParaRPr lang="sl-SI" sz="1800" smtClean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/>
          </p:cNvSpPr>
          <p:nvPr>
            <p:ph type="title" idx="4294967295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sl-SI" sz="3200" cap="none" dirty="0" smtClean="0">
                <a:effectLst/>
              </a:rPr>
              <a:t>            </a:t>
            </a:r>
            <a:r>
              <a:rPr lang="sl-SI" sz="3200" b="1" dirty="0" err="1" smtClean="0">
                <a:solidFill>
                  <a:schemeClr val="accent2"/>
                </a:solidFill>
              </a:rPr>
              <a:t>governance</a:t>
            </a:r>
            <a:r>
              <a:rPr lang="sl-SI" sz="3200" b="1" dirty="0" smtClean="0">
                <a:solidFill>
                  <a:schemeClr val="accent2"/>
                </a:solidFill>
              </a:rPr>
              <a:t> </a:t>
            </a:r>
            <a:r>
              <a:rPr lang="sl-SI" sz="3200" b="1" dirty="0" err="1" smtClean="0">
                <a:solidFill>
                  <a:schemeClr val="accent2"/>
                </a:solidFill>
              </a:rPr>
              <a:t>structure</a:t>
            </a:r>
            <a:r>
              <a:rPr lang="sl-SI" sz="3200" b="1" dirty="0" smtClean="0">
                <a:solidFill>
                  <a:schemeClr val="accent2"/>
                </a:solidFill>
              </a:rPr>
              <a:t> </a:t>
            </a:r>
            <a:r>
              <a:rPr lang="sl-SI" sz="3200" b="1" dirty="0" err="1" smtClean="0">
                <a:solidFill>
                  <a:schemeClr val="accent2"/>
                </a:solidFill>
              </a:rPr>
              <a:t>of</a:t>
            </a:r>
            <a:r>
              <a:rPr lang="sl-SI" sz="3200" b="1" dirty="0" smtClean="0">
                <a:solidFill>
                  <a:schemeClr val="accent2"/>
                </a:solidFill>
              </a:rPr>
              <a:t> </a:t>
            </a:r>
            <a:r>
              <a:rPr lang="sl-SI" sz="3200" b="1" dirty="0" err="1" smtClean="0">
                <a:solidFill>
                  <a:schemeClr val="accent2"/>
                </a:solidFill>
              </a:rPr>
              <a:t>he</a:t>
            </a:r>
            <a:r>
              <a:rPr lang="sl-SI" sz="3200" cap="none" dirty="0" smtClean="0">
                <a:effectLst/>
              </a:rPr>
              <a:t> </a:t>
            </a:r>
          </a:p>
        </p:txBody>
      </p:sp>
      <p:sp>
        <p:nvSpPr>
          <p:cNvPr id="35842" name="Rectangle 3"/>
          <p:cNvSpPr>
            <a:spLocks noGrp="1"/>
          </p:cNvSpPr>
          <p:nvPr>
            <p:ph type="body" idx="4294967295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sl-SI" smtClean="0"/>
              <a:t>                         č</a:t>
            </a:r>
          </a:p>
          <a:p>
            <a:pPr eaLnBrk="1" hangingPunct="1">
              <a:buFont typeface="Wingdings 2" pitchFamily="18" charset="2"/>
              <a:buNone/>
            </a:pPr>
            <a:endParaRPr lang="sl-SI" smtClean="0"/>
          </a:p>
        </p:txBody>
      </p:sp>
      <p:sp>
        <p:nvSpPr>
          <p:cNvPr id="35843" name="Text Box 4"/>
          <p:cNvSpPr txBox="1">
            <a:spLocks noChangeArrowheads="1"/>
          </p:cNvSpPr>
          <p:nvPr/>
        </p:nvSpPr>
        <p:spPr bwMode="auto">
          <a:xfrm>
            <a:off x="4643438" y="2349500"/>
            <a:ext cx="2881312" cy="1814513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Ministry of Education, Science, Culture and Sport</a:t>
            </a:r>
          </a:p>
        </p:txBody>
      </p:sp>
      <p:sp>
        <p:nvSpPr>
          <p:cNvPr id="35844" name="Text Box 5"/>
          <p:cNvSpPr txBox="1">
            <a:spLocks noChangeArrowheads="1"/>
          </p:cNvSpPr>
          <p:nvPr/>
        </p:nvSpPr>
        <p:spPr bwMode="auto">
          <a:xfrm>
            <a:off x="323850" y="1557338"/>
            <a:ext cx="8640763" cy="522287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chemeClr val="bg1"/>
                </a:solidFill>
              </a:rPr>
              <a:t>Council for Higher Education</a:t>
            </a:r>
            <a:r>
              <a:rPr lang="en-US" sz="28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5845" name="Text Box 6"/>
          <p:cNvSpPr txBox="1">
            <a:spLocks noChangeArrowheads="1"/>
          </p:cNvSpPr>
          <p:nvPr/>
        </p:nvSpPr>
        <p:spPr bwMode="auto">
          <a:xfrm>
            <a:off x="3419475" y="3644900"/>
            <a:ext cx="11001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5846" name="Text Box 7"/>
          <p:cNvSpPr txBox="1">
            <a:spLocks noChangeArrowheads="1"/>
          </p:cNvSpPr>
          <p:nvPr/>
        </p:nvSpPr>
        <p:spPr bwMode="auto">
          <a:xfrm>
            <a:off x="7667625" y="2708275"/>
            <a:ext cx="1081088" cy="461963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l-SI" sz="2400" b="1"/>
              <a:t>SQAA</a:t>
            </a:r>
          </a:p>
        </p:txBody>
      </p:sp>
      <p:sp>
        <p:nvSpPr>
          <p:cNvPr id="35847" name="Text Box 8"/>
          <p:cNvSpPr txBox="1">
            <a:spLocks noChangeArrowheads="1"/>
          </p:cNvSpPr>
          <p:nvPr/>
        </p:nvSpPr>
        <p:spPr bwMode="auto">
          <a:xfrm>
            <a:off x="0" y="2565400"/>
            <a:ext cx="1728788" cy="119062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Ministry of Labour, Family and Social Affairs</a:t>
            </a:r>
          </a:p>
        </p:txBody>
      </p:sp>
      <p:sp>
        <p:nvSpPr>
          <p:cNvPr id="35848" name="Text Box 9"/>
          <p:cNvSpPr txBox="1">
            <a:spLocks noChangeArrowheads="1"/>
          </p:cNvSpPr>
          <p:nvPr/>
        </p:nvSpPr>
        <p:spPr bwMode="auto">
          <a:xfrm>
            <a:off x="4140200" y="4724400"/>
            <a:ext cx="2016125" cy="461963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l-SI" sz="2400" b="1"/>
              <a:t>      </a:t>
            </a:r>
            <a:r>
              <a:rPr lang="en-US" sz="2400" b="1"/>
              <a:t>S</a:t>
            </a:r>
            <a:r>
              <a:rPr lang="sl-SI" sz="2400" b="1"/>
              <a:t>RA</a:t>
            </a:r>
            <a:endParaRPr lang="en-US" sz="2400" b="1"/>
          </a:p>
        </p:txBody>
      </p:sp>
      <p:sp>
        <p:nvSpPr>
          <p:cNvPr id="35849" name="Text Box 10"/>
          <p:cNvSpPr txBox="1">
            <a:spLocks noChangeArrowheads="1"/>
          </p:cNvSpPr>
          <p:nvPr/>
        </p:nvSpPr>
        <p:spPr bwMode="auto">
          <a:xfrm>
            <a:off x="684213" y="5516563"/>
            <a:ext cx="8064500" cy="523875"/>
          </a:xfrm>
          <a:prstGeom prst="rect">
            <a:avLst/>
          </a:prstGeom>
          <a:solidFill>
            <a:srgbClr val="D7C7D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/>
              <a:t>Universities and higher education institutions</a:t>
            </a:r>
          </a:p>
        </p:txBody>
      </p:sp>
      <p:sp>
        <p:nvSpPr>
          <p:cNvPr id="35850" name="Text Box 11"/>
          <p:cNvSpPr txBox="1">
            <a:spLocks noChangeArrowheads="1"/>
          </p:cNvSpPr>
          <p:nvPr/>
        </p:nvSpPr>
        <p:spPr bwMode="auto">
          <a:xfrm>
            <a:off x="6516688" y="4365625"/>
            <a:ext cx="1871662" cy="460375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l-SI" sz="2400" b="1"/>
              <a:t>CMEPIUS</a:t>
            </a:r>
          </a:p>
        </p:txBody>
      </p:sp>
      <p:sp>
        <p:nvSpPr>
          <p:cNvPr id="35851" name="Text Box 12"/>
          <p:cNvSpPr txBox="1">
            <a:spLocks noChangeArrowheads="1"/>
          </p:cNvSpPr>
          <p:nvPr/>
        </p:nvSpPr>
        <p:spPr bwMode="auto">
          <a:xfrm>
            <a:off x="0" y="3789363"/>
            <a:ext cx="2447925" cy="738187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/>
              <a:t>Slovene Human Resources Development and Schoolarship Fund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/>
          </p:cNvSpPr>
          <p:nvPr>
            <p:ph type="title" idx="4294967295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sl-SI" sz="3200" b="1" dirty="0" smtClean="0">
                <a:solidFill>
                  <a:schemeClr val="accent2"/>
                </a:solidFill>
              </a:rPr>
              <a:t>      Internal integration </a:t>
            </a:r>
            <a:r>
              <a:rPr lang="en-US" sz="3200" b="1" dirty="0" smtClean="0">
                <a:solidFill>
                  <a:schemeClr val="accent2"/>
                </a:solidFill>
              </a:rPr>
              <a:t>, management….</a:t>
            </a:r>
            <a:endParaRPr lang="sl-SI" sz="3200" cap="none" dirty="0" smtClean="0">
              <a:effectLst/>
            </a:endParaRPr>
          </a:p>
        </p:txBody>
      </p:sp>
      <p:sp>
        <p:nvSpPr>
          <p:cNvPr id="37890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sl-SI" smtClean="0"/>
          </a:p>
          <a:p>
            <a:pPr eaLnBrk="1" hangingPunct="1"/>
            <a:r>
              <a:rPr lang="sl-SI" b="1" smtClean="0"/>
              <a:t>same tradition in the region</a:t>
            </a:r>
          </a:p>
          <a:p>
            <a:pPr eaLnBrk="1" hangingPunct="1"/>
            <a:r>
              <a:rPr lang="sl-SI" b="1" smtClean="0"/>
              <a:t>individual accounts of faculties</a:t>
            </a:r>
          </a:p>
          <a:p>
            <a:pPr eaLnBrk="1" hangingPunct="1"/>
            <a:r>
              <a:rPr lang="sl-SI" b="1" smtClean="0"/>
              <a:t>lump sum money distribution</a:t>
            </a:r>
          </a:p>
          <a:p>
            <a:pPr eaLnBrk="1" hangingPunct="1"/>
            <a:r>
              <a:rPr lang="sl-SI" b="1" smtClean="0"/>
              <a:t>(too) many study programmes</a:t>
            </a:r>
          </a:p>
          <a:p>
            <a:pPr eaLnBrk="1" hangingPunct="1"/>
            <a:r>
              <a:rPr lang="sl-SI" b="1" smtClean="0"/>
              <a:t>rector = director</a:t>
            </a:r>
          </a:p>
          <a:p>
            <a:pPr eaLnBrk="1" hangingPunct="1"/>
            <a:r>
              <a:rPr lang="sl-SI" b="1" smtClean="0"/>
              <a:t>no scheme for training</a:t>
            </a:r>
          </a:p>
          <a:p>
            <a:pPr eaLnBrk="1" hangingPunct="1"/>
            <a:endParaRPr lang="sl-SI" b="1" smtClean="0"/>
          </a:p>
          <a:p>
            <a:pPr eaLnBrk="1" hangingPunct="1"/>
            <a:endParaRPr lang="sl-SI" smtClean="0"/>
          </a:p>
          <a:p>
            <a:pPr eaLnBrk="1" hangingPunct="1"/>
            <a:endParaRPr lang="sl-SI" smtClean="0"/>
          </a:p>
          <a:p>
            <a:pPr eaLnBrk="1" hangingPunct="1"/>
            <a:endParaRPr lang="sl-SI" smtClean="0"/>
          </a:p>
          <a:p>
            <a:pPr eaLnBrk="1" hangingPunct="1"/>
            <a:endParaRPr lang="sl-SI" smtClean="0"/>
          </a:p>
          <a:p>
            <a:pPr eaLnBrk="1" hangingPunct="1"/>
            <a:endParaRPr lang="sl-SI" smtClean="0"/>
          </a:p>
        </p:txBody>
      </p:sp>
      <p:pic>
        <p:nvPicPr>
          <p:cNvPr id="37891" name="Picture 4" descr="MC900332504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61088" y="5187950"/>
            <a:ext cx="2982912" cy="167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l-SI" sz="3800" b="1">
                <a:solidFill>
                  <a:schemeClr val="accent2"/>
                </a:solidFill>
              </a:rPr>
              <a:t>Fragmantation</a:t>
            </a:r>
            <a:r>
              <a:rPr lang="sl-SI" sz="3800">
                <a:solidFill>
                  <a:schemeClr val="accent2"/>
                </a:solidFill>
              </a:rPr>
              <a:t> of study programmes !</a:t>
            </a:r>
          </a:p>
        </p:txBody>
      </p:sp>
      <p:graphicFrame>
        <p:nvGraphicFramePr>
          <p:cNvPr id="7" name="Ograda vsebine 6"/>
          <p:cNvGraphicFramePr>
            <a:graphicFrameLocks noGrp="1"/>
          </p:cNvGraphicFramePr>
          <p:nvPr>
            <p:ph idx="1"/>
          </p:nvPr>
        </p:nvGraphicFramePr>
        <p:xfrm>
          <a:off x="34925" y="1412875"/>
          <a:ext cx="9109075" cy="4103688"/>
        </p:xfrm>
        <a:graphic>
          <a:graphicData uri="http://schemas.openxmlformats.org/drawingml/2006/table">
            <a:tbl>
              <a:tblPr/>
              <a:tblGrid>
                <a:gridCol w="1016000"/>
                <a:gridCol w="900113"/>
                <a:gridCol w="898525"/>
                <a:gridCol w="900112"/>
                <a:gridCol w="898525"/>
                <a:gridCol w="898525"/>
                <a:gridCol w="900113"/>
                <a:gridCol w="898525"/>
                <a:gridCol w="900112"/>
                <a:gridCol w="898525"/>
              </a:tblGrid>
              <a:tr h="40005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Faculties 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1. cycle 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2. cycle  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3. cycle  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</a:tr>
              <a:tr h="503238">
                <a:tc v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University study programmes</a:t>
                      </a:r>
                    </a:p>
                  </a:txBody>
                  <a:tcPr marL="9525" marR="9525" marT="9525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Students 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Proffesional study programmes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Students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Study programmes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Students 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Study programmes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Students 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University of Ljubljana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26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125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CE"/>
                        </a:rPr>
                        <a:t>26.088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31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CE"/>
                        </a:rPr>
                        <a:t>7.912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175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CE"/>
                        </a:rPr>
                        <a:t>4.493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22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CE"/>
                        </a:rPr>
                        <a:t>2.607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University of Maribor 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16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56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CE"/>
                        </a:rPr>
                        <a:t>7.508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27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CE"/>
                        </a:rPr>
                        <a:t>5.685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74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CE"/>
                        </a:rPr>
                        <a:t>2.349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34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CE"/>
                        </a:rPr>
                        <a:t>718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University of Primorska 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23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CE"/>
                        </a:rPr>
                        <a:t>1.470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CE"/>
                        </a:rPr>
                        <a:t>2.563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29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CE"/>
                        </a:rPr>
                        <a:t>990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12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CE"/>
                        </a:rPr>
                        <a:t>197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University of Nova Gorica 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CE"/>
                        </a:rPr>
                        <a:t>112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CE"/>
                        </a:rPr>
                        <a:t>131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12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CE"/>
                        </a:rPr>
                        <a:t>62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CE"/>
                        </a:rPr>
                        <a:t>134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FIŠ 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CE"/>
                        </a:rPr>
                        <a:t>32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CE"/>
                        </a:rPr>
                        <a:t>122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CE"/>
                        </a:rPr>
                        <a:t>38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CE"/>
                        </a:rPr>
                        <a:t> 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EUMUNI 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CE"/>
                        </a:rPr>
                        <a:t> 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CE"/>
                        </a:rPr>
                        <a:t> 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Private Hei 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33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CE"/>
                        </a:rPr>
                        <a:t>826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44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CE"/>
                        </a:rPr>
                        <a:t>6.368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39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CE"/>
                        </a:rPr>
                        <a:t>1.488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CE"/>
                        </a:rPr>
                        <a:t>409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TOTAL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89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222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36.036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114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22.781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332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CE"/>
                        </a:rPr>
                        <a:t>9.420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94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CE"/>
                        </a:rPr>
                        <a:t>4.065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</a:tbl>
          </a:graphicData>
        </a:graphic>
      </p:graphicFrame>
      <p:sp>
        <p:nvSpPr>
          <p:cNvPr id="40057" name="Text Box 5"/>
          <p:cNvSpPr txBox="1">
            <a:spLocks noChangeArrowheads="1"/>
          </p:cNvSpPr>
          <p:nvPr/>
        </p:nvSpPr>
        <p:spPr bwMode="auto">
          <a:xfrm>
            <a:off x="0" y="5373688"/>
            <a:ext cx="8964613" cy="183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sl-SI"/>
          </a:p>
          <a:p>
            <a:pPr algn="ctr">
              <a:spcBef>
                <a:spcPct val="50000"/>
              </a:spcBef>
            </a:pPr>
            <a:r>
              <a:rPr lang="sl-SI" sz="2800"/>
              <a:t>762</a:t>
            </a:r>
            <a:r>
              <a:rPr lang="sl-SI"/>
              <a:t> Study</a:t>
            </a:r>
          </a:p>
          <a:p>
            <a:pPr algn="ctr">
              <a:spcBef>
                <a:spcPct val="50000"/>
              </a:spcBef>
            </a:pPr>
            <a:r>
              <a:rPr lang="sl-SI"/>
              <a:t>UL 353 study programmes (only 20 interdisciplinary prg. as intra-university coop)</a:t>
            </a:r>
          </a:p>
          <a:p>
            <a:pPr algn="ctr">
              <a:spcBef>
                <a:spcPct val="50000"/>
              </a:spcBef>
            </a:pPr>
            <a:endParaRPr lang="sl-SI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/>
          </p:cNvSpPr>
          <p:nvPr>
            <p:ph type="title" idx="4294967295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sl-SI" sz="2600" cap="none" dirty="0" smtClean="0">
                <a:effectLst/>
              </a:rPr>
              <a:t>A</a:t>
            </a:r>
            <a:r>
              <a:rPr lang="en-US" sz="2600" cap="none" dirty="0" err="1" smtClean="0">
                <a:effectLst/>
              </a:rPr>
              <a:t>nalytical</a:t>
            </a:r>
            <a:r>
              <a:rPr lang="en-US" sz="2600" cap="none" dirty="0" smtClean="0">
                <a:effectLst/>
              </a:rPr>
              <a:t> information system for higher education</a:t>
            </a:r>
            <a:r>
              <a:rPr lang="sl-SI" sz="2600" cap="none" dirty="0" smtClean="0">
                <a:effectLst/>
              </a:rPr>
              <a:t/>
            </a:r>
            <a:br>
              <a:rPr lang="sl-SI" sz="2600" cap="none" dirty="0" smtClean="0">
                <a:effectLst/>
              </a:rPr>
            </a:br>
            <a:r>
              <a:rPr lang="sl-SI" sz="2600" cap="none" dirty="0" smtClean="0">
                <a:effectLst/>
              </a:rPr>
              <a:t>e-</a:t>
            </a:r>
            <a:r>
              <a:rPr lang="en-US" sz="2600" cap="none" dirty="0" smtClean="0">
                <a:effectLst/>
              </a:rPr>
              <a:t>HE</a:t>
            </a:r>
            <a:endParaRPr lang="sl-SI" sz="2200" cap="none" dirty="0" smtClean="0">
              <a:effectLst/>
            </a:endParaRPr>
          </a:p>
        </p:txBody>
      </p:sp>
      <p:sp>
        <p:nvSpPr>
          <p:cNvPr id="41986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1" eaLnBrk="1" hangingPunct="1">
              <a:lnSpc>
                <a:spcPct val="70000"/>
              </a:lnSpc>
            </a:pPr>
            <a:r>
              <a:rPr lang="en-US" sz="2000" b="1" smtClean="0"/>
              <a:t>11 different information systems in universities and HEI</a:t>
            </a:r>
          </a:p>
          <a:p>
            <a:pPr lvl="1" eaLnBrk="1" hangingPunct="1">
              <a:lnSpc>
                <a:spcPct val="70000"/>
              </a:lnSpc>
            </a:pPr>
            <a:r>
              <a:rPr lang="en-US" sz="2000" b="1" smtClean="0"/>
              <a:t>8 separate HEI without appropriate information solutions</a:t>
            </a:r>
          </a:p>
          <a:p>
            <a:pPr lvl="1" eaLnBrk="1" hangingPunct="1">
              <a:lnSpc>
                <a:spcPct val="70000"/>
              </a:lnSpc>
            </a:pPr>
            <a:r>
              <a:rPr lang="en-US" sz="2000" b="1" smtClean="0"/>
              <a:t>the need for a unified governmental register of higher education</a:t>
            </a:r>
          </a:p>
          <a:p>
            <a:pPr eaLnBrk="1" hangingPunct="1">
              <a:lnSpc>
                <a:spcPct val="90000"/>
              </a:lnSpc>
            </a:pPr>
            <a:endParaRPr lang="en-US" sz="2000" b="1" smtClean="0"/>
          </a:p>
          <a:p>
            <a:pPr eaLnBrk="1" hangingPunct="1">
              <a:lnSpc>
                <a:spcPct val="90000"/>
              </a:lnSpc>
            </a:pPr>
            <a:r>
              <a:rPr lang="en-US" sz="2000" b="1" smtClean="0"/>
              <a:t>Complex information and analytical system for all participants</a:t>
            </a:r>
            <a:r>
              <a:rPr lang="en-US" sz="2000" smtClean="0"/>
              <a:t>:</a:t>
            </a:r>
          </a:p>
          <a:p>
            <a:pPr eaLnBrk="1" hangingPunct="1">
              <a:lnSpc>
                <a:spcPct val="90000"/>
              </a:lnSpc>
            </a:pPr>
            <a:endParaRPr lang="en-US" sz="2000" smtClean="0"/>
          </a:p>
          <a:p>
            <a:pPr lvl="1" eaLnBrk="1" hangingPunct="1">
              <a:lnSpc>
                <a:spcPct val="90000"/>
              </a:lnSpc>
            </a:pPr>
            <a:r>
              <a:rPr lang="en-US" sz="2000" b="1" smtClean="0"/>
              <a:t>On line evidence of </a:t>
            </a:r>
            <a:r>
              <a:rPr lang="sl-SI" sz="2000" b="1" smtClean="0"/>
              <a:t>HEI</a:t>
            </a:r>
            <a:r>
              <a:rPr lang="en-US" sz="2000" b="1" smtClean="0"/>
              <a:t>, progra</a:t>
            </a:r>
            <a:r>
              <a:rPr lang="sl-SI" sz="2000" b="1" smtClean="0"/>
              <a:t>m</a:t>
            </a:r>
            <a:r>
              <a:rPr lang="en-US" sz="2000" b="1" smtClean="0"/>
              <a:t>mes and courses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b="1" smtClean="0"/>
              <a:t>Central Calls for student enrolment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b="1" smtClean="0"/>
              <a:t>Evidence of professors, students and graduates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b="1" smtClean="0"/>
              <a:t>Evidence of governmental student supports </a:t>
            </a:r>
            <a:endParaRPr lang="sl-SI" sz="2000" b="1" smtClean="0"/>
          </a:p>
          <a:p>
            <a:pPr lvl="1" eaLnBrk="1" hangingPunct="1">
              <a:lnSpc>
                <a:spcPct val="90000"/>
              </a:lnSpc>
            </a:pPr>
            <a:r>
              <a:rPr lang="sl-SI" sz="2000" b="1" smtClean="0"/>
              <a:t>Application for student dormitories</a:t>
            </a:r>
            <a:endParaRPr lang="en-US" sz="2000" b="1" smtClean="0"/>
          </a:p>
          <a:p>
            <a:pPr lvl="1" eaLnBrk="1" hangingPunct="1">
              <a:lnSpc>
                <a:spcPct val="90000"/>
              </a:lnSpc>
            </a:pPr>
            <a:r>
              <a:rPr lang="en-US" sz="2000" b="1" smtClean="0"/>
              <a:t>On line analysis and reporting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b="1" smtClean="0"/>
              <a:t>Friendly Web portal in Slovenian and English language</a:t>
            </a:r>
          </a:p>
          <a:p>
            <a:pPr eaLnBrk="1" hangingPunct="1"/>
            <a:endParaRPr lang="en-US" sz="2800" b="1" smtClean="0"/>
          </a:p>
        </p:txBody>
      </p:sp>
      <p:pic>
        <p:nvPicPr>
          <p:cNvPr id="41987" name="Picture 4" descr="play-eVS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59563" y="4992688"/>
            <a:ext cx="2484437" cy="186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Naslov 1"/>
          <p:cNvSpPr>
            <a:spLocks noGrp="1"/>
          </p:cNvSpPr>
          <p:nvPr>
            <p:ph type="title" idx="4294967295"/>
          </p:nvPr>
        </p:nvSpPr>
        <p:spPr>
          <a:xfrm>
            <a:off x="1371600" y="277813"/>
            <a:ext cx="77724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l-SI" b="1" dirty="0" smtClean="0"/>
              <a:t> </a:t>
            </a:r>
            <a:r>
              <a:rPr lang="sl-SI" b="1" dirty="0" smtClean="0">
                <a:solidFill>
                  <a:schemeClr val="accent2"/>
                </a:solidFill>
              </a:rPr>
              <a:t>            e-</a:t>
            </a:r>
            <a:r>
              <a:rPr lang="sl-SI" b="1" dirty="0" err="1" smtClean="0">
                <a:solidFill>
                  <a:schemeClr val="accent2"/>
                </a:solidFill>
              </a:rPr>
              <a:t>vš</a:t>
            </a:r>
            <a:r>
              <a:rPr lang="sl-SI" b="1" dirty="0" smtClean="0">
                <a:solidFill>
                  <a:schemeClr val="accent2"/>
                </a:solidFill>
              </a:rPr>
              <a:t> portal</a:t>
            </a:r>
            <a:endParaRPr lang="sl-SI" b="1" dirty="0"/>
          </a:p>
        </p:txBody>
      </p:sp>
      <p:pic>
        <p:nvPicPr>
          <p:cNvPr id="4403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1557338"/>
            <a:ext cx="7643813" cy="401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79512" y="2276872"/>
            <a:ext cx="8458200" cy="1222375"/>
          </a:xfrm>
        </p:spPr>
        <p:txBody>
          <a:bodyPr/>
          <a:lstStyle/>
          <a:p>
            <a:pPr algn="ctr" eaLnBrk="1" hangingPunct="1">
              <a:defRPr/>
            </a:pPr>
            <a:r>
              <a:rPr lang="sl-SI" dirty="0" err="1" smtClean="0">
                <a:solidFill>
                  <a:srgbClr val="C00000"/>
                </a:solidFill>
              </a:rPr>
              <a:t>Thank</a:t>
            </a:r>
            <a:r>
              <a:rPr lang="sl-SI" dirty="0" smtClean="0">
                <a:solidFill>
                  <a:srgbClr val="C00000"/>
                </a:solidFill>
              </a:rPr>
              <a:t> </a:t>
            </a:r>
            <a:r>
              <a:rPr lang="sl-SI" dirty="0" err="1" smtClean="0">
                <a:solidFill>
                  <a:srgbClr val="C00000"/>
                </a:solidFill>
              </a:rPr>
              <a:t>you</a:t>
            </a:r>
            <a:r>
              <a:rPr lang="sl-SI" dirty="0" smtClean="0">
                <a:solidFill>
                  <a:srgbClr val="C00000"/>
                </a:solidFill>
              </a:rPr>
              <a:t> !</a:t>
            </a:r>
            <a:endParaRPr lang="sl-SI" dirty="0">
              <a:solidFill>
                <a:srgbClr val="C00000"/>
              </a:solidFill>
            </a:endParaRP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l-SI" b="1" dirty="0" smtClean="0">
                <a:latin typeface="Blackadder ITC" pitchFamily="82" charset="0"/>
              </a:rPr>
              <a:t>Andrej Kotnik	</a:t>
            </a:r>
            <a:endParaRPr lang="sl-SI" b="1" dirty="0">
              <a:latin typeface="Blackadder ITC" pitchFamily="82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otovanje">
  <a:themeElements>
    <a:clrScheme name="Potovanj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Potovanje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Potovanje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otovanje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1420</TotalTime>
  <Words>702</Words>
  <Application>Microsoft Office PowerPoint</Application>
  <PresentationFormat>On-screen Show (4:3)</PresentationFormat>
  <Paragraphs>228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Design Template</vt:lpstr>
      </vt:variant>
      <vt:variant>
        <vt:i4>9</vt:i4>
      </vt:variant>
      <vt:variant>
        <vt:lpstr>Slide Titles</vt:lpstr>
      </vt:variant>
      <vt:variant>
        <vt:i4>16</vt:i4>
      </vt:variant>
    </vt:vector>
  </HeadingPairs>
  <TitlesOfParts>
    <vt:vector size="33" baseType="lpstr">
      <vt:lpstr>Arial</vt:lpstr>
      <vt:lpstr>Franklin Gothic Medium</vt:lpstr>
      <vt:lpstr>Franklin Gothic Book</vt:lpstr>
      <vt:lpstr>Wingdings 2</vt:lpstr>
      <vt:lpstr>Calibri</vt:lpstr>
      <vt:lpstr>Wingdings</vt:lpstr>
      <vt:lpstr>Arial CE</vt:lpstr>
      <vt:lpstr>Blackadder ITC</vt:lpstr>
      <vt:lpstr>Potovanje</vt:lpstr>
      <vt:lpstr>Potovanje</vt:lpstr>
      <vt:lpstr>Potovanje</vt:lpstr>
      <vt:lpstr>Potovanje</vt:lpstr>
      <vt:lpstr>Potovanje</vt:lpstr>
      <vt:lpstr>Potovanje</vt:lpstr>
      <vt:lpstr>Potovanje</vt:lpstr>
      <vt:lpstr>Potovanje</vt:lpstr>
      <vt:lpstr>Potovanje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SOME MEASURES</vt:lpstr>
      <vt:lpstr>SOME MEASURES</vt:lpstr>
      <vt:lpstr>Slide 11</vt:lpstr>
      <vt:lpstr>Slide 12</vt:lpstr>
      <vt:lpstr>Slide 13</vt:lpstr>
      <vt:lpstr>Analytical information system for higher education e-HE</vt:lpstr>
      <vt:lpstr>Slide 15</vt:lpstr>
      <vt:lpstr>Slide 16</vt:lpstr>
    </vt:vector>
  </TitlesOfParts>
  <Company>MVZT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Diapozitiv 1</dc:title>
  <dc:creator>sorcans</dc:creator>
  <cp:lastModifiedBy>profesor</cp:lastModifiedBy>
  <cp:revision>72</cp:revision>
  <dcterms:created xsi:type="dcterms:W3CDTF">2012-05-21T08:44:31Z</dcterms:created>
  <dcterms:modified xsi:type="dcterms:W3CDTF">2012-06-06T06:27:42Z</dcterms:modified>
</cp:coreProperties>
</file>