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61" r:id="rId2"/>
    <p:sldId id="277" r:id="rId3"/>
    <p:sldId id="259" r:id="rId4"/>
    <p:sldId id="276" r:id="rId5"/>
    <p:sldId id="260" r:id="rId6"/>
    <p:sldId id="263" r:id="rId7"/>
    <p:sldId id="264" r:id="rId8"/>
    <p:sldId id="265" r:id="rId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9" autoAdjust="0"/>
    <p:restoredTop sz="86462" autoAdjust="0"/>
  </p:normalViewPr>
  <p:slideViewPr>
    <p:cSldViewPr>
      <p:cViewPr varScale="1">
        <p:scale>
          <a:sx n="60" d="100"/>
          <a:sy n="60" d="100"/>
        </p:scale>
        <p:origin x="-80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6" y="32328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Rectangle 18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Straight Connector 6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0B9D93-C08B-441C-944E-09BDBC84D7CB}" type="datetimeFigureOut">
              <a:rPr lang="en-US"/>
              <a:pPr>
                <a:defRPr/>
              </a:pPr>
              <a:t>6/6/2012</a:t>
            </a:fld>
            <a:endParaRPr lang="en-US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 smtClean="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3576BFA0-9AC2-475C-9129-A5D78A0EAB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0CD93B-D19E-4766-BF75-4B27C0A8F90C}" type="datetimeFigureOut">
              <a:rPr lang="en-US"/>
              <a:pPr>
                <a:defRPr/>
              </a:pPr>
              <a:t>6/6/2012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D00F86-A3A3-404E-8926-88A76D35A5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Rectangle 18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Oval 9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10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49D953-1A45-475F-8C0A-C51D3B2BD06C}" type="datetimeFigureOut">
              <a:rPr lang="en-US"/>
              <a:pPr>
                <a:defRPr/>
              </a:pPr>
              <a:t>6/6/2012</a:t>
            </a:fld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 smtClean="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7C9F477A-0C11-43F6-857A-B8F77195CC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7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6B1377-DB36-4193-81CB-7EAADBB266D5}" type="datetimeFigureOut">
              <a:rPr lang="en-US"/>
              <a:pPr>
                <a:defRPr/>
              </a:pPr>
              <a:t>6/6/2012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10FB8-682D-41B4-ADFE-E6D207E99B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Rectangle 10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Straight Connector 14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Rectangle 1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6" name="Oval 24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Oval 2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BA8597-6485-47EC-9B85-3843205805D4}" type="datetimeFigureOut">
              <a:rPr lang="en-US"/>
              <a:pPr>
                <a:defRPr/>
              </a:pPr>
              <a:t>6/6/2012</a:t>
            </a:fld>
            <a:endParaRPr lang="en-US"/>
          </a:p>
        </p:txBody>
      </p:sp>
      <p:sp>
        <p:nvSpPr>
          <p:cNvPr id="1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9EE79366-7EA2-4766-AD29-9F0818B43A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D9FCBE-8862-47D7-B756-CF3F803263BD}" type="datetimeFigureOut">
              <a:rPr lang="en-US"/>
              <a:pPr>
                <a:defRPr/>
              </a:pPr>
              <a:t>6/6/2012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E76194-9D75-4AB7-B895-6D7774853F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3" name="Rectangle 7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4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DA594D-0C73-4884-885D-DA9CCD7FBCBE}" type="datetimeFigureOut">
              <a:rPr lang="en-US"/>
              <a:pPr>
                <a:defRPr/>
              </a:pPr>
              <a:t>6/6/2012</a:t>
            </a:fld>
            <a:endParaRPr lang="en-US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531ED43-74E4-419C-A52E-D28E3E3B9E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8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Rectangle 15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10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ctangle 20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 smtClean="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0D633494-E200-4A25-BE5E-0ABEABD9DB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D4A0DE-1E99-4C12-809F-E6D6D48A5C70}" type="datetimeFigureOut">
              <a:rPr lang="en-US"/>
              <a:pPr>
                <a:defRPr/>
              </a:pPr>
              <a:t>6/6/2012</a:t>
            </a:fld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3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12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ctangle 21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EB044E-5E69-4521-924E-FDB66020B0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6547B2-1905-44DC-AA28-7EC09EC1718C}" type="datetimeFigureOut">
              <a:rPr lang="en-US"/>
              <a:pPr>
                <a:defRPr/>
              </a:pPr>
              <a:t>6/6/2012</a:t>
            </a:fld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A0FE77-1C9A-4A4F-A86E-5362CCAE48CA}" type="datetimeFigureOut">
              <a:rPr lang="en-US"/>
              <a:pPr>
                <a:defRPr/>
              </a:pPr>
              <a:t>6/6/2012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09DC71-8453-4BD4-B89C-494574B0C3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Straight Connector 12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Oval 13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Oval 14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A1FE3B-F307-4E8A-8676-314BB98DEE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B8801C-A7B9-4493-B504-D98A8BC63480}" type="datetimeFigureOut">
              <a:rPr lang="en-US"/>
              <a:pPr>
                <a:defRPr/>
              </a:pPr>
              <a:t>6/6/2012</a:t>
            </a:fld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D6A03A6-58D6-4218-A047-4B201BFD42B2}" type="datetimeFigureOut">
              <a:rPr lang="en-US"/>
              <a:pPr>
                <a:defRPr/>
              </a:pPr>
              <a:t>6/6/2012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smtClean="0">
                <a:solidFill>
                  <a:schemeClr val="accent3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4862160-FEDD-451B-9B9F-A4807B1214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8" name="Title Placehold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fontAlgn="base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fontAlgn="base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vo.gov.me/" TargetMode="External"/><Relationship Id="rId2" Type="http://schemas.openxmlformats.org/officeDocument/2006/relationships/hyperlink" Target="http://www.mps.gov.me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2362200" y="0"/>
            <a:ext cx="6473825" cy="2286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371600"/>
            <a:ext cx="8501063" cy="4727575"/>
          </a:xfrm>
        </p:spPr>
        <p:txBody>
          <a:bodyPr>
            <a:normAutofit fontScale="92500" lnSpcReduction="10000"/>
          </a:bodyPr>
          <a:lstStyle/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endParaRPr lang="en-US" sz="4400" b="1" dirty="0" smtClean="0"/>
          </a:p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2000" dirty="0" smtClean="0"/>
              <a:t>International Conference on Higher Education Reform:</a:t>
            </a:r>
          </a:p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2000" dirty="0" smtClean="0"/>
              <a:t>Towards Joint Regional Roadmap in Structural Reform </a:t>
            </a:r>
          </a:p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2000" dirty="0" smtClean="0"/>
              <a:t>May 24, 2012 </a:t>
            </a:r>
            <a:endParaRPr lang="sr-Latn-CS" sz="2000" dirty="0" smtClean="0"/>
          </a:p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endParaRPr lang="sr-Latn-CS" sz="2000" dirty="0" smtClean="0"/>
          </a:p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3500" b="1" dirty="0" smtClean="0"/>
              <a:t>Structural Reforms in</a:t>
            </a:r>
            <a:endParaRPr lang="sr-Latn-CS" sz="3500" b="1" dirty="0" smtClean="0"/>
          </a:p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3500" b="1" dirty="0" smtClean="0"/>
              <a:t> Montenegro</a:t>
            </a:r>
          </a:p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endParaRPr lang="sr-Latn-CS" sz="2400" dirty="0" smtClean="0"/>
          </a:p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endParaRPr lang="en-US" sz="2800" dirty="0" smtClean="0"/>
          </a:p>
          <a:p>
            <a:pPr marL="274320" indent="-274320" algn="r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b="1" dirty="0" smtClean="0"/>
              <a:t>Mubera </a:t>
            </a:r>
            <a:r>
              <a:rPr lang="en-US" b="1" dirty="0" err="1" smtClean="0"/>
              <a:t>Kurpejovi</a:t>
            </a:r>
            <a:r>
              <a:rPr lang="sr-Latn-CS" b="1" dirty="0" smtClean="0"/>
              <a:t>ć, </a:t>
            </a:r>
          </a:p>
          <a:p>
            <a:pPr marL="274320" indent="-274320" algn="r" fontAlgn="auto">
              <a:spcAft>
                <a:spcPts val="0"/>
              </a:spcAft>
              <a:buFont typeface="Wingdings 2"/>
              <a:buNone/>
              <a:defRPr/>
            </a:pPr>
            <a:r>
              <a:rPr lang="sr-Latn-CS" b="1" dirty="0" smtClean="0"/>
              <a:t>Deputy Minister for Higher Education</a:t>
            </a:r>
            <a:endParaRPr lang="en-US" b="1" dirty="0" smtClean="0"/>
          </a:p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endParaRPr lang="en-US" sz="4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7B9899"/>
                </a:solidFill>
              </a:rPr>
              <a:t>HEIs in Montenegro</a:t>
            </a:r>
          </a:p>
        </p:txBody>
      </p:sp>
      <p:sp>
        <p:nvSpPr>
          <p:cNvPr id="14338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r>
              <a:rPr lang="en-US" smtClean="0"/>
              <a:t>University of Montenegro</a:t>
            </a:r>
          </a:p>
          <a:p>
            <a:r>
              <a:rPr lang="en-US" smtClean="0"/>
              <a:t>University “Mediteran”</a:t>
            </a:r>
          </a:p>
          <a:p>
            <a:r>
              <a:rPr lang="en-US" smtClean="0"/>
              <a:t>University “Donja Gorica”</a:t>
            </a:r>
          </a:p>
          <a:p>
            <a:r>
              <a:rPr lang="en-US" smtClean="0"/>
              <a:t>8 individual private faculties</a:t>
            </a:r>
          </a:p>
          <a:p>
            <a:endParaRPr lang="en-US" smtClean="0"/>
          </a:p>
          <a:p>
            <a:r>
              <a:rPr lang="en-US" smtClean="0"/>
              <a:t>26.500 students</a:t>
            </a:r>
          </a:p>
          <a:p>
            <a:r>
              <a:rPr lang="en-US" smtClean="0"/>
              <a:t>About 22.000 students at the University of Montenegro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smtClean="0">
                <a:solidFill>
                  <a:srgbClr val="7B9899"/>
                </a:solidFill>
              </a:rPr>
              <a:t>Adopted legislation</a:t>
            </a:r>
            <a:endParaRPr lang="en-US" smtClean="0">
              <a:solidFill>
                <a:srgbClr val="7B9899"/>
              </a:solidFill>
            </a:endParaRPr>
          </a:p>
        </p:txBody>
      </p:sp>
      <p:sp>
        <p:nvSpPr>
          <p:cNvPr id="15362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sr-Latn-CS" sz="2800" smtClean="0"/>
              <a:t>Law on Higher Education (2010, 2011)</a:t>
            </a:r>
          </a:p>
          <a:p>
            <a:pPr>
              <a:buFont typeface="Wingdings" pitchFamily="2" charset="2"/>
              <a:buChar char="§"/>
            </a:pPr>
            <a:r>
              <a:rPr lang="sr-Latn-CS" sz="2800" smtClean="0"/>
              <a:t>Law of NQF (2010)</a:t>
            </a:r>
          </a:p>
          <a:p>
            <a:pPr>
              <a:buFont typeface="Wingdings" pitchFamily="2" charset="2"/>
              <a:buChar char="§"/>
            </a:pPr>
            <a:r>
              <a:rPr lang="sr-Latn-CS" sz="2800" smtClean="0"/>
              <a:t>Strategy of </a:t>
            </a:r>
            <a:r>
              <a:rPr lang="en-US" sz="2800" smtClean="0"/>
              <a:t>D</a:t>
            </a:r>
            <a:r>
              <a:rPr lang="sr-Latn-CS" sz="2800" smtClean="0"/>
              <a:t>evelopment and </a:t>
            </a:r>
            <a:r>
              <a:rPr lang="en-US" sz="2800" smtClean="0"/>
              <a:t>F</a:t>
            </a:r>
            <a:r>
              <a:rPr lang="sr-Latn-CS" sz="2800" smtClean="0"/>
              <a:t>inancing of HE in Montenegro 2011-2020 (2011)</a:t>
            </a:r>
          </a:p>
          <a:p>
            <a:pPr>
              <a:buFont typeface="Wingdings" pitchFamily="2" charset="2"/>
              <a:buChar char="§"/>
            </a:pPr>
            <a:r>
              <a:rPr lang="sr-Latn-CS" sz="2800" smtClean="0"/>
              <a:t>De</a:t>
            </a:r>
            <a:r>
              <a:rPr lang="en-US" sz="2800" smtClean="0"/>
              <a:t>c</a:t>
            </a:r>
            <a:r>
              <a:rPr lang="sr-Latn-CS" sz="2800" smtClean="0"/>
              <a:t>ree o</a:t>
            </a:r>
            <a:r>
              <a:rPr lang="en-US" sz="2800" smtClean="0"/>
              <a:t>n</a:t>
            </a:r>
            <a:r>
              <a:rPr lang="sr-Latn-CS" sz="2800" smtClean="0"/>
              <a:t> </a:t>
            </a:r>
            <a:r>
              <a:rPr lang="en-US" sz="2800" smtClean="0"/>
              <a:t>F</a:t>
            </a:r>
            <a:r>
              <a:rPr lang="sr-Latn-CS" sz="2800" smtClean="0"/>
              <a:t>inancing of HE (2011)</a:t>
            </a:r>
          </a:p>
          <a:p>
            <a:pPr>
              <a:buFont typeface="Wingdings" pitchFamily="2" charset="2"/>
              <a:buChar char="§"/>
            </a:pPr>
            <a:r>
              <a:rPr lang="sr-Latn-CS" sz="2800" smtClean="0"/>
              <a:t>PPP Models for students</a:t>
            </a:r>
            <a:r>
              <a:rPr lang="en-US" sz="2800" smtClean="0"/>
              <a:t>`</a:t>
            </a:r>
            <a:r>
              <a:rPr lang="sr-Latn-CS" sz="2800" smtClean="0"/>
              <a:t> acommodation (2011)</a:t>
            </a:r>
          </a:p>
          <a:p>
            <a:pPr>
              <a:buFont typeface="Wingdings" pitchFamily="2" charset="2"/>
              <a:buChar char="§"/>
            </a:pPr>
            <a:r>
              <a:rPr lang="sr-Latn-CS" sz="2800" smtClean="0"/>
              <a:t>Enrollment policy at University of Montenegro (2012)</a:t>
            </a:r>
          </a:p>
          <a:p>
            <a:pPr>
              <a:buFont typeface="Wingdings" pitchFamily="2" charset="2"/>
              <a:buChar char="§"/>
            </a:pPr>
            <a:r>
              <a:rPr lang="sr-Latn-CS" sz="2800" smtClean="0"/>
              <a:t>Laws and by law acts in </a:t>
            </a:r>
            <a:r>
              <a:rPr lang="en-US" sz="2800" smtClean="0"/>
              <a:t>the </a:t>
            </a:r>
            <a:r>
              <a:rPr lang="sr-Latn-CS" sz="2800" smtClean="0"/>
              <a:t>area of recognition</a:t>
            </a:r>
          </a:p>
          <a:p>
            <a:pPr>
              <a:buFont typeface="Wingdings 2" pitchFamily="18" charset="2"/>
              <a:buNone/>
            </a:pPr>
            <a:endParaRPr lang="sr-Latn-CS" sz="3200" smtClean="0"/>
          </a:p>
          <a:p>
            <a:endParaRPr lang="sr-Latn-CS" sz="3200" smtClean="0"/>
          </a:p>
          <a:p>
            <a:endParaRPr lang="en-US" sz="320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r-Latn-CS" dirty="0" smtClean="0"/>
              <a:t/>
            </a:r>
            <a:br>
              <a:rPr lang="sr-Latn-CS" dirty="0" smtClean="0"/>
            </a:br>
            <a:r>
              <a:rPr lang="sr-Latn-CS" dirty="0" smtClean="0"/>
              <a:t/>
            </a:r>
            <a:br>
              <a:rPr lang="sr-Latn-CS" dirty="0" smtClean="0"/>
            </a:br>
            <a:r>
              <a:rPr lang="sr-Latn-CS" dirty="0" smtClean="0"/>
              <a:t/>
            </a:r>
            <a:br>
              <a:rPr lang="sr-Latn-CS" dirty="0" smtClean="0"/>
            </a:br>
            <a:r>
              <a:rPr lang="sr-Latn-CS" dirty="0" smtClean="0"/>
              <a:t>Development of Higher Education</a:t>
            </a:r>
            <a:br>
              <a:rPr lang="sr-Latn-CS" dirty="0" smtClean="0"/>
            </a:br>
            <a:r>
              <a:rPr lang="sr-Latn-CS" sz="2700" dirty="0" smtClean="0"/>
              <a:t>based on Strategy of Development and Financing of HE</a:t>
            </a:r>
            <a:endParaRPr lang="en-US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>
            <a:normAutofit fontScale="92500" lnSpcReduction="20000"/>
          </a:bodyPr>
          <a:lstStyle/>
          <a:p>
            <a:pPr marL="274320" indent="-274320"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sr-Latn-CS" sz="3000" dirty="0" smtClean="0"/>
              <a:t>Quality Assurance; </a:t>
            </a:r>
            <a:endParaRPr lang="en-US" sz="3000" dirty="0" smtClean="0"/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3000" dirty="0" smtClean="0"/>
              <a:t>Linking of HE and the </a:t>
            </a:r>
            <a:r>
              <a:rPr lang="en-US" sz="3000" dirty="0" err="1" smtClean="0"/>
              <a:t>labour</a:t>
            </a:r>
            <a:r>
              <a:rPr lang="en-US" sz="3000" dirty="0" smtClean="0"/>
              <a:t> market and increasing of the entrepreneurial and innovation character of education</a:t>
            </a:r>
            <a:r>
              <a:rPr lang="sr-Latn-CS" sz="3000" dirty="0" smtClean="0"/>
              <a:t>;</a:t>
            </a:r>
            <a:endParaRPr lang="en-US" sz="3000" dirty="0" smtClean="0"/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3000" dirty="0" smtClean="0"/>
              <a:t>Participation of population with higher education degrees aged 30-34 needs to be at least</a:t>
            </a:r>
            <a:r>
              <a:rPr lang="sr-Latn-CS" sz="3000" dirty="0" smtClean="0"/>
              <a:t> 40% </a:t>
            </a:r>
            <a:r>
              <a:rPr lang="en-US" sz="3000" dirty="0" smtClean="0"/>
              <a:t>in</a:t>
            </a:r>
            <a:r>
              <a:rPr lang="sr-Latn-CS" sz="3000" dirty="0" smtClean="0"/>
              <a:t> 2020;</a:t>
            </a:r>
            <a:endParaRPr lang="en-US" sz="3000" dirty="0" smtClean="0"/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3000" dirty="0" smtClean="0"/>
              <a:t>Establishment of the model of life-long learning based at good international practice</a:t>
            </a:r>
            <a:r>
              <a:rPr lang="sr-Latn-CS" sz="3000" dirty="0" smtClean="0"/>
              <a:t>;</a:t>
            </a:r>
            <a:endParaRPr lang="en-US" sz="3000" dirty="0" smtClean="0"/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3000" dirty="0" smtClean="0"/>
              <a:t>Higher education which is research oriented</a:t>
            </a:r>
            <a:r>
              <a:rPr lang="sr-Latn-CS" sz="3000" dirty="0" smtClean="0"/>
              <a:t>;</a:t>
            </a:r>
            <a:endParaRPr lang="en-US" sz="3000" dirty="0" smtClean="0"/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sr-Latn-CS" sz="3000" dirty="0" smtClean="0"/>
              <a:t>Interna</a:t>
            </a:r>
            <a:r>
              <a:rPr lang="en-US" sz="3000" dirty="0" err="1" smtClean="0"/>
              <a:t>tionalization</a:t>
            </a:r>
            <a:r>
              <a:rPr lang="en-US" sz="3000" dirty="0" smtClean="0"/>
              <a:t> of higher education.</a:t>
            </a:r>
            <a:r>
              <a:rPr lang="sr-Latn-CS" sz="3000" dirty="0" smtClean="0"/>
              <a:t> </a:t>
            </a:r>
            <a:endParaRPr lang="en-US" sz="3000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sr-Latn-CS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smtClean="0">
                <a:solidFill>
                  <a:srgbClr val="7B9899"/>
                </a:solidFill>
              </a:rPr>
              <a:t>Quality Assurance </a:t>
            </a:r>
            <a:endParaRPr lang="en-US" smtClean="0">
              <a:solidFill>
                <a:srgbClr val="7B9899"/>
              </a:solidFill>
            </a:endParaRPr>
          </a:p>
        </p:txBody>
      </p:sp>
      <p:sp>
        <p:nvSpPr>
          <p:cNvPr id="17410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797425"/>
          </a:xfrm>
        </p:spPr>
        <p:txBody>
          <a:bodyPr/>
          <a:lstStyle/>
          <a:p>
            <a:r>
              <a:rPr lang="sr-Latn-CS" sz="2800" smtClean="0"/>
              <a:t>Council for Higher Education </a:t>
            </a:r>
          </a:p>
          <a:p>
            <a:r>
              <a:rPr lang="sr-Latn-CS" sz="2800" smtClean="0"/>
              <a:t>List of national and international experts for external evaluation </a:t>
            </a:r>
          </a:p>
          <a:p>
            <a:r>
              <a:rPr lang="sr-Latn-CS" sz="2800" smtClean="0"/>
              <a:t>Center for Quality Assurance </a:t>
            </a:r>
          </a:p>
          <a:p>
            <a:r>
              <a:rPr lang="sr-Latn-CS" sz="2400" i="1" smtClean="0"/>
              <a:t>Following activities are planned through WB project HERIC (2012 – 2017)</a:t>
            </a:r>
          </a:p>
          <a:p>
            <a:pPr>
              <a:buFont typeface="Wingdings" pitchFamily="2" charset="2"/>
              <a:buChar char="Ø"/>
            </a:pPr>
            <a:r>
              <a:rPr lang="sr-Latn-CS" sz="2800" smtClean="0"/>
              <a:t>Capacity building</a:t>
            </a:r>
          </a:p>
          <a:p>
            <a:pPr>
              <a:buFont typeface="Wingdings" pitchFamily="2" charset="2"/>
              <a:buChar char="Ø"/>
            </a:pPr>
            <a:r>
              <a:rPr lang="sr-Latn-CS" sz="2800" smtClean="0"/>
              <a:t>Screening of HE institutions</a:t>
            </a:r>
          </a:p>
          <a:p>
            <a:pPr>
              <a:buFont typeface="Wingdings" pitchFamily="2" charset="2"/>
              <a:buChar char="Ø"/>
            </a:pPr>
            <a:r>
              <a:rPr lang="sr-Latn-CS" sz="2800" smtClean="0"/>
              <a:t>Assessment of Bologna principles implementation</a:t>
            </a:r>
          </a:p>
          <a:p>
            <a:pPr>
              <a:buFont typeface="Wingdings" pitchFamily="2" charset="2"/>
              <a:buChar char="Ø"/>
            </a:pPr>
            <a:r>
              <a:rPr lang="sr-Latn-CS" sz="2800" smtClean="0"/>
              <a:t>New models of financin</a:t>
            </a:r>
            <a:r>
              <a:rPr lang="en-US" sz="2800" smtClean="0"/>
              <a:t>g</a:t>
            </a:r>
            <a:r>
              <a:rPr lang="sr-Latn-CS" sz="2800" smtClean="0"/>
              <a:t> of HE  </a:t>
            </a:r>
          </a:p>
          <a:p>
            <a:endParaRPr lang="en-US" sz="280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smtClean="0">
                <a:solidFill>
                  <a:srgbClr val="7B9899"/>
                </a:solidFill>
              </a:rPr>
              <a:t>National Qualification Framework</a:t>
            </a:r>
            <a:endParaRPr lang="en-US" smtClean="0">
              <a:solidFill>
                <a:srgbClr val="7B9899"/>
              </a:solidFill>
            </a:endParaRPr>
          </a:p>
        </p:txBody>
      </p:sp>
      <p:sp>
        <p:nvSpPr>
          <p:cNvPr id="18434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endParaRPr lang="sr-Latn-CS" smtClean="0"/>
          </a:p>
          <a:p>
            <a:pPr>
              <a:buFont typeface="Wingdings" pitchFamily="2" charset="2"/>
              <a:buChar char="§"/>
            </a:pPr>
            <a:r>
              <a:rPr lang="sr-Latn-CS" sz="2800" smtClean="0"/>
              <a:t>Law on NQF (2010)- 8 referent levels, compatible with EQF</a:t>
            </a:r>
          </a:p>
          <a:p>
            <a:pPr>
              <a:buFont typeface="Wingdings 2" pitchFamily="18" charset="2"/>
              <a:buNone/>
            </a:pPr>
            <a:endParaRPr lang="sr-Latn-CS" sz="2800" smtClean="0"/>
          </a:p>
          <a:p>
            <a:pPr>
              <a:buFont typeface="Wingdings" pitchFamily="2" charset="2"/>
              <a:buChar char="§"/>
            </a:pPr>
            <a:r>
              <a:rPr lang="sr-Latn-CS" sz="2800" smtClean="0"/>
              <a:t>Council for </a:t>
            </a:r>
            <a:r>
              <a:rPr lang="en-US" sz="2800" smtClean="0"/>
              <a:t>Q</a:t>
            </a:r>
            <a:r>
              <a:rPr lang="sr-Latn-CS" sz="2800" smtClean="0"/>
              <a:t>ualifications (formed and operational)</a:t>
            </a:r>
          </a:p>
          <a:p>
            <a:pPr>
              <a:buFont typeface="Wingdings 2" pitchFamily="18" charset="2"/>
              <a:buNone/>
            </a:pPr>
            <a:endParaRPr lang="sr-Latn-CS" sz="2800" smtClean="0"/>
          </a:p>
          <a:p>
            <a:pPr>
              <a:buFont typeface="Wingdings" pitchFamily="2" charset="2"/>
              <a:buChar char="§"/>
            </a:pPr>
            <a:r>
              <a:rPr lang="sr-Latn-CS" sz="2800" smtClean="0"/>
              <a:t>15 Sectoral commissions (formed and operational</a:t>
            </a:r>
            <a:r>
              <a:rPr lang="sr-Latn-CS" smtClean="0"/>
              <a:t>)</a:t>
            </a:r>
          </a:p>
          <a:p>
            <a:pPr>
              <a:buFont typeface="Wingdings" pitchFamily="2" charset="2"/>
              <a:buChar char="§"/>
            </a:pPr>
            <a:endParaRPr lang="sr-Latn-CS" smtClean="0"/>
          </a:p>
          <a:p>
            <a:pPr>
              <a:buFont typeface="Wingdings 2" pitchFamily="18" charset="2"/>
              <a:buNone/>
            </a:pPr>
            <a:endParaRPr lang="sr-Latn-CS" smtClean="0"/>
          </a:p>
          <a:p>
            <a:pPr>
              <a:buFont typeface="Wingdings 2" pitchFamily="18" charset="2"/>
              <a:buNone/>
            </a:pPr>
            <a:endParaRPr lang="sr-Latn-CS" smtClean="0"/>
          </a:p>
          <a:p>
            <a:pPr>
              <a:buFont typeface="Wingdings 2" pitchFamily="18" charset="2"/>
              <a:buNone/>
            </a:pPr>
            <a:endParaRPr lang="sr-Latn-CS" smtClean="0"/>
          </a:p>
          <a:p>
            <a:pPr>
              <a:buFont typeface="Wingdings 2" pitchFamily="18" charset="2"/>
              <a:buNone/>
            </a:pPr>
            <a:endParaRPr lang="sr-Latn-CS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smtClean="0">
                <a:solidFill>
                  <a:srgbClr val="7B9899"/>
                </a:solidFill>
              </a:rPr>
              <a:t>Challenges </a:t>
            </a:r>
            <a:endParaRPr lang="en-US" smtClean="0">
              <a:solidFill>
                <a:srgbClr val="7B98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905000"/>
            <a:ext cx="8229600" cy="4389438"/>
          </a:xfrm>
        </p:spPr>
        <p:txBody>
          <a:bodyPr>
            <a:normAutofit fontScale="92500" lnSpcReduction="20000"/>
          </a:bodyPr>
          <a:lstStyle/>
          <a:p>
            <a:pPr marL="274320" indent="-274320"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sr-Latn-CS" sz="2800" dirty="0" smtClean="0"/>
              <a:t>Implementation of </a:t>
            </a:r>
            <a:r>
              <a:rPr lang="sr-Latn-CS" sz="2800" i="1" dirty="0" smtClean="0"/>
              <a:t>Europe 2020 </a:t>
            </a:r>
            <a:r>
              <a:rPr lang="sr-Latn-CS" sz="2800" dirty="0" smtClean="0"/>
              <a:t>Strategy</a:t>
            </a:r>
            <a:endParaRPr lang="en-US" sz="2800" dirty="0" smtClean="0"/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800" dirty="0" smtClean="0"/>
              <a:t>HE institutions being competitive at international level</a:t>
            </a:r>
            <a:endParaRPr lang="sr-Latn-CS" sz="2800" dirty="0" smtClean="0"/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sr-Latn-CS" sz="2800" dirty="0" smtClean="0"/>
              <a:t>Reform of HE </a:t>
            </a:r>
            <a:r>
              <a:rPr lang="en-US" sz="2800" dirty="0" smtClean="0"/>
              <a:t>F</a:t>
            </a:r>
            <a:r>
              <a:rPr lang="sr-Latn-CS" sz="2800" dirty="0" smtClean="0"/>
              <a:t>inancing model</a:t>
            </a:r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sr-Latn-CS" sz="2800" dirty="0" smtClean="0"/>
              <a:t>Social Dimension </a:t>
            </a:r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sr-Latn-CS" sz="2800" dirty="0" smtClean="0"/>
              <a:t>LLL  </a:t>
            </a:r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sr-Latn-CS" sz="2800" dirty="0" smtClean="0"/>
              <a:t>HE and Labor Market allignment/better employability  </a:t>
            </a:r>
            <a:endParaRPr lang="en-US" sz="2800" dirty="0" smtClean="0"/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Char char="§"/>
              <a:defRPr/>
            </a:pPr>
            <a:endParaRPr lang="sr-Latn-CS" sz="2800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/>
            </a:r>
            <a:br>
              <a:rPr lang="en-US" dirty="0" smtClean="0"/>
            </a:br>
            <a:endParaRPr lang="sr-Latn-CS" dirty="0" smtClean="0"/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1143000"/>
          </a:xfrm>
        </p:spPr>
        <p:txBody>
          <a:bodyPr/>
          <a:lstStyle/>
          <a:p>
            <a:r>
              <a:rPr lang="sr-Latn-CS" smtClean="0">
                <a:solidFill>
                  <a:srgbClr val="7B9899"/>
                </a:solidFill>
              </a:rPr>
              <a:t>Contact details</a:t>
            </a:r>
            <a:endParaRPr lang="en-US" smtClean="0">
              <a:solidFill>
                <a:srgbClr val="7B9899"/>
              </a:solidFill>
            </a:endParaRPr>
          </a:p>
        </p:txBody>
      </p:sp>
      <p:sp>
        <p:nvSpPr>
          <p:cNvPr id="20482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sr-Latn-CS" smtClean="0"/>
              <a:t>   </a:t>
            </a:r>
          </a:p>
          <a:p>
            <a:pPr>
              <a:buFont typeface="Wingdings 2" pitchFamily="18" charset="2"/>
              <a:buNone/>
            </a:pPr>
            <a:endParaRPr lang="sr-Latn-CS" smtClean="0"/>
          </a:p>
          <a:p>
            <a:pPr>
              <a:buFont typeface="Wingdings 2" pitchFamily="18" charset="2"/>
              <a:buNone/>
            </a:pPr>
            <a:r>
              <a:rPr lang="sr-Latn-CS" sz="2800" smtClean="0"/>
              <a:t>Ministry of Education and Sports </a:t>
            </a:r>
          </a:p>
          <a:p>
            <a:pPr>
              <a:buFont typeface="Wingdings 2" pitchFamily="18" charset="2"/>
              <a:buNone/>
            </a:pPr>
            <a:r>
              <a:rPr lang="sr-Latn-CS" sz="2800" smtClean="0">
                <a:hlinkClick r:id="rId2"/>
              </a:rPr>
              <a:t>www.mps.gov.me</a:t>
            </a:r>
            <a:r>
              <a:rPr lang="sr-Latn-CS" sz="2800" smtClean="0"/>
              <a:t> </a:t>
            </a:r>
          </a:p>
          <a:p>
            <a:pPr>
              <a:buFont typeface="Wingdings 2" pitchFamily="18" charset="2"/>
              <a:buNone/>
            </a:pPr>
            <a:endParaRPr lang="sr-Latn-CS" sz="2800" smtClean="0"/>
          </a:p>
          <a:p>
            <a:pPr>
              <a:buFont typeface="Wingdings 2" pitchFamily="18" charset="2"/>
              <a:buNone/>
            </a:pPr>
            <a:r>
              <a:rPr lang="sr-Latn-CS" sz="2800" smtClean="0"/>
              <a:t>Council for Higher Education</a:t>
            </a:r>
          </a:p>
          <a:p>
            <a:pPr>
              <a:buFont typeface="Wingdings 2" pitchFamily="18" charset="2"/>
              <a:buNone/>
            </a:pPr>
            <a:r>
              <a:rPr lang="sr-Latn-CS" sz="2800" smtClean="0">
                <a:hlinkClick r:id="rId3"/>
              </a:rPr>
              <a:t>www.svo.gov.me</a:t>
            </a:r>
            <a:r>
              <a:rPr lang="sr-Latn-CS" sz="2800" smtClean="0"/>
              <a:t> </a:t>
            </a:r>
            <a:r>
              <a:rPr lang="en-US" sz="2800" smtClean="0"/>
              <a:t/>
            </a:r>
            <a:br>
              <a:rPr lang="en-US" sz="2800" smtClean="0"/>
            </a:br>
            <a:endParaRPr lang="en-US" sz="2800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576</TotalTime>
  <Words>297</Words>
  <Application>Microsoft Office PowerPoint</Application>
  <PresentationFormat>On-screen Show (4:3)</PresentationFormat>
  <Paragraphs>72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Design Template</vt:lpstr>
      </vt:variant>
      <vt:variant>
        <vt:i4>12</vt:i4>
      </vt:variant>
      <vt:variant>
        <vt:lpstr>Slide Titles</vt:lpstr>
      </vt:variant>
      <vt:variant>
        <vt:i4>8</vt:i4>
      </vt:variant>
    </vt:vector>
  </HeadingPairs>
  <TitlesOfParts>
    <vt:vector size="25" baseType="lpstr">
      <vt:lpstr>Georgia</vt:lpstr>
      <vt:lpstr>Arial</vt:lpstr>
      <vt:lpstr>Wingdings 2</vt:lpstr>
      <vt:lpstr>Wingdings</vt:lpstr>
      <vt:lpstr>Calibri</vt:lpstr>
      <vt:lpstr>Civic</vt:lpstr>
      <vt:lpstr>Civic</vt:lpstr>
      <vt:lpstr>Civic</vt:lpstr>
      <vt:lpstr>Civic</vt:lpstr>
      <vt:lpstr>Civic</vt:lpstr>
      <vt:lpstr>Civic</vt:lpstr>
      <vt:lpstr>Civic</vt:lpstr>
      <vt:lpstr>Civic</vt:lpstr>
      <vt:lpstr>Civic</vt:lpstr>
      <vt:lpstr>Civic</vt:lpstr>
      <vt:lpstr>Civic</vt:lpstr>
      <vt:lpstr>Civic</vt:lpstr>
      <vt:lpstr> </vt:lpstr>
      <vt:lpstr>HEIs in Montenegro</vt:lpstr>
      <vt:lpstr>Adopted legislation</vt:lpstr>
      <vt:lpstr>   Development of Higher Education based on Strategy of Development and Financing of HE</vt:lpstr>
      <vt:lpstr>Quality Assurance </vt:lpstr>
      <vt:lpstr>National Qualification Framework</vt:lpstr>
      <vt:lpstr>Challenges </vt:lpstr>
      <vt:lpstr>Contact details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QUALITY IN RESEARCH</dc:title>
  <dc:creator>user</dc:creator>
  <cp:lastModifiedBy>profesor</cp:lastModifiedBy>
  <cp:revision>76</cp:revision>
  <dcterms:created xsi:type="dcterms:W3CDTF">2006-08-16T00:00:00Z</dcterms:created>
  <dcterms:modified xsi:type="dcterms:W3CDTF">2012-06-06T06:31:07Z</dcterms:modified>
</cp:coreProperties>
</file>