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  <p:sldMasterId id="2147483913" r:id="rId2"/>
  </p:sldMasterIdLst>
  <p:notesMasterIdLst>
    <p:notesMasterId r:id="rId11"/>
  </p:notesMasterIdLst>
  <p:sldIdLst>
    <p:sldId id="469" r:id="rId3"/>
    <p:sldId id="461" r:id="rId4"/>
    <p:sldId id="492" r:id="rId5"/>
    <p:sldId id="497" r:id="rId6"/>
    <p:sldId id="496" r:id="rId7"/>
    <p:sldId id="498" r:id="rId8"/>
    <p:sldId id="499" r:id="rId9"/>
    <p:sldId id="500" r:id="rId1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3399"/>
    <a:srgbClr val="FFCC99"/>
    <a:srgbClr val="FFFF66"/>
    <a:srgbClr val="33CCFF"/>
    <a:srgbClr val="99FF66"/>
    <a:srgbClr val="A6F8F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2" autoAdjust="0"/>
    <p:restoredTop sz="94660"/>
  </p:normalViewPr>
  <p:slideViewPr>
    <p:cSldViewPr>
      <p:cViewPr>
        <p:scale>
          <a:sx n="100" d="100"/>
          <a:sy n="100" d="100"/>
        </p:scale>
        <p:origin x="-6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0DBD9DEE-5405-4F27-8963-18E16372BF00}" type="datetimeFigureOut">
              <a:rPr lang="en-US"/>
              <a:pPr>
                <a:defRPr/>
              </a:pPr>
              <a:t>6/6/2012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5327F775-E03B-46F0-B97C-AF360407E0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>
                <a:cs typeface="+mn-cs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>
                <a:cs typeface="+mn-cs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>
                <a:cs typeface="+mn-cs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</p:grpSp>
      </p:grpSp>
      <p:sp>
        <p:nvSpPr>
          <p:cNvPr id="30209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209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8E701-7883-47EB-A0E5-D405FFA165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4442C-37B3-465D-9642-F09B433BCD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FFBD0-1023-468E-A902-DDAB0E5D6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F3B14-0801-42D0-8A4C-737C82E52C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16283-5336-470F-9A7B-CD563BD24C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4B15C-FFAD-46D9-AE8A-7C89B9668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30B6F-A09B-45F4-9222-0370D41400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7494D-9446-47FF-AE85-9A36972C36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56597-B1BF-4DFB-AEE0-E25EF4608B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BDC8B-6B93-4A0F-9A52-293326AA2E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8E2BC-94A8-484A-AB55-AE233B9764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B22F66D-BBCA-4AA0-BB0D-581D3067EA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1CE17-43EA-4E27-B4CF-CA531CA3D3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B8A02F-D44A-4B51-8DA7-99000C87BC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26085BF-472A-4BC5-9824-41C5BAA954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F04FC7D-E382-4B5C-89C1-A5AFE5F431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A09F8-52A4-4E13-A1DA-DB26A66CF7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4259B8F-E7F3-4BB4-B2C0-53599E87D6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FC0B7-CD88-4A5A-BD39-DD554A7C8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5C69E2E5-6A82-4174-84BF-E4898E9029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48E8F-AF50-4F79-BB01-4A22EB1A25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D1478-EC97-4490-A6D0-E40AA57C99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D3E35-3E63-4FF1-A99F-9BCA1B5E06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30105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>
                <a:cs typeface="+mn-cs"/>
              </a:endParaRPr>
            </a:p>
          </p:txBody>
        </p:sp>
        <p:sp>
          <p:nvSpPr>
            <p:cNvPr id="30106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>
                <a:cs typeface="+mn-cs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106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30106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30106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30106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30106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30106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30106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30106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  <p:sp>
            <p:nvSpPr>
              <p:cNvPr id="30107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hr-HR">
                  <a:cs typeface="+mn-cs"/>
                </a:endParaRPr>
              </a:p>
            </p:txBody>
          </p:sp>
        </p:grpSp>
      </p:grpSp>
      <p:sp>
        <p:nvSpPr>
          <p:cNvPr id="30107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107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107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107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107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07006B0B-7AD8-4B7B-BD65-3A4265409D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37" r:id="rId1"/>
    <p:sldLayoutId id="2147483931" r:id="rId2"/>
    <p:sldLayoutId id="2147483930" r:id="rId3"/>
    <p:sldLayoutId id="2147483929" r:id="rId4"/>
    <p:sldLayoutId id="2147483928" r:id="rId5"/>
    <p:sldLayoutId id="2147483927" r:id="rId6"/>
    <p:sldLayoutId id="2147483926" r:id="rId7"/>
    <p:sldLayoutId id="2147483925" r:id="rId8"/>
    <p:sldLayoutId id="2147483924" r:id="rId9"/>
    <p:sldLayoutId id="2147483923" r:id="rId10"/>
    <p:sldLayoutId id="214748392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 dirty="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 dirty="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fld id="{A3FE00B4-356A-4607-96A7-952782D073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6" r:id="rId2"/>
    <p:sldLayoutId id="2147483939" r:id="rId3"/>
    <p:sldLayoutId id="2147483940" r:id="rId4"/>
    <p:sldLayoutId id="2147483941" r:id="rId5"/>
    <p:sldLayoutId id="2147483935" r:id="rId6"/>
    <p:sldLayoutId id="2147483942" r:id="rId7"/>
    <p:sldLayoutId id="2147483934" r:id="rId8"/>
    <p:sldLayoutId id="2147483943" r:id="rId9"/>
    <p:sldLayoutId id="2147483933" r:id="rId10"/>
    <p:sldLayoutId id="2147483944" r:id="rId11"/>
    <p:sldLayoutId id="214748393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35038" y="2636838"/>
            <a:ext cx="7972425" cy="990600"/>
          </a:xfrm>
        </p:spPr>
        <p:txBody>
          <a:bodyPr/>
          <a:lstStyle/>
          <a:p>
            <a:pPr algn="ctr"/>
            <a:r>
              <a:rPr lang="en-US" sz="3200" b="0" smtClean="0">
                <a:effectLst/>
                <a:latin typeface="Calibri" pitchFamily="34" charset="0"/>
              </a:rPr>
              <a:t>University of  Sarajevo – Process of integration </a:t>
            </a:r>
          </a:p>
        </p:txBody>
      </p:sp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3059113" y="6165850"/>
            <a:ext cx="30972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Sarajevo,  25.05.2012.</a:t>
            </a:r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1833563" y="727075"/>
            <a:ext cx="5472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University of Sarajevo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187450" y="2024063"/>
            <a:ext cx="2138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H. Bašić</a:t>
            </a:r>
            <a:endParaRPr lang="en-US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84200"/>
            <a:ext cx="7777163" cy="69215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66"/>
                </a:solidFill>
                <a:latin typeface="Calibri" pitchFamily="34" charset="0"/>
              </a:rPr>
              <a:t>Content</a:t>
            </a:r>
          </a:p>
        </p:txBody>
      </p:sp>
      <p:sp>
        <p:nvSpPr>
          <p:cNvPr id="28674" name="Rectangle 4"/>
          <p:cNvSpPr>
            <a:spLocks noGrp="1" noChangeArrowheads="1"/>
          </p:cNvSpPr>
          <p:nvPr>
            <p:ph idx="1"/>
          </p:nvPr>
        </p:nvSpPr>
        <p:spPr>
          <a:xfrm>
            <a:off x="539750" y="2312988"/>
            <a:ext cx="8032750" cy="3322637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Calibri" pitchFamily="34" charset="0"/>
                <a:cs typeface="Arial" charset="0"/>
              </a:rPr>
              <a:t>Basic information about University of Sarajevo</a:t>
            </a:r>
          </a:p>
          <a:p>
            <a:pPr eaLnBrk="1" hangingPunct="1"/>
            <a:r>
              <a:rPr lang="en-US" sz="2400" smtClean="0">
                <a:latin typeface="Calibri" pitchFamily="34" charset="0"/>
                <a:cs typeface="Arial" charset="0"/>
              </a:rPr>
              <a:t>Organization of University </a:t>
            </a:r>
          </a:p>
          <a:p>
            <a:pPr eaLnBrk="1" hangingPunct="1"/>
            <a:r>
              <a:rPr lang="en-US" sz="2400" smtClean="0">
                <a:latin typeface="Calibri" pitchFamily="34" charset="0"/>
                <a:cs typeface="Arial" charset="0"/>
              </a:rPr>
              <a:t>Activities associated with process of integration – </a:t>
            </a:r>
          </a:p>
          <a:p>
            <a:pPr lvl="1" eaLnBrk="1" hangingPunct="1"/>
            <a:r>
              <a:rPr lang="en-US" sz="2100" smtClean="0">
                <a:latin typeface="Calibri" pitchFamily="34" charset="0"/>
                <a:cs typeface="Arial" charset="0"/>
              </a:rPr>
              <a:t>Realized</a:t>
            </a:r>
          </a:p>
          <a:p>
            <a:pPr lvl="1" eaLnBrk="1" hangingPunct="1"/>
            <a:r>
              <a:rPr lang="en-US" sz="2100" smtClean="0">
                <a:latin typeface="Calibri" pitchFamily="34" charset="0"/>
                <a:cs typeface="Arial" charset="0"/>
              </a:rPr>
              <a:t>On-going</a:t>
            </a:r>
          </a:p>
          <a:p>
            <a:pPr eaLnBrk="1" hangingPunct="1"/>
            <a:r>
              <a:rPr lang="en-US" sz="2400" smtClean="0">
                <a:latin typeface="Calibri" pitchFamily="34" charset="0"/>
                <a:cs typeface="Arial" charset="0"/>
              </a:rPr>
              <a:t>Quality management system – its role</a:t>
            </a:r>
          </a:p>
          <a:p>
            <a:pPr eaLnBrk="1" hangingPunct="1"/>
            <a:r>
              <a:rPr lang="en-US" sz="2400" smtClean="0">
                <a:latin typeface="Calibri" pitchFamily="34" charset="0"/>
                <a:cs typeface="Arial" charset="0"/>
              </a:rPr>
              <a:t>Next steps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581025"/>
            <a:ext cx="7451725" cy="638175"/>
          </a:xfrm>
        </p:spPr>
        <p:txBody>
          <a:bodyPr/>
          <a:lstStyle/>
          <a:p>
            <a:r>
              <a:rPr lang="en-US" sz="3200" b="1" smtClean="0">
                <a:solidFill>
                  <a:srgbClr val="002060"/>
                </a:solidFill>
                <a:latin typeface="Calibri" pitchFamily="34" charset="0"/>
              </a:rPr>
              <a:t>University of Sarajevo- ID </a:t>
            </a:r>
            <a:r>
              <a:rPr lang="en-US" sz="3200" b="1" smtClean="0">
                <a:solidFill>
                  <a:srgbClr val="002060"/>
                </a:solidFill>
                <a:latin typeface="Arial" charset="0"/>
              </a:rPr>
              <a:t>chart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0825" y="1712913"/>
            <a:ext cx="8770938" cy="4992687"/>
          </a:xfrm>
        </p:spPr>
        <p:txBody>
          <a:bodyPr/>
          <a:lstStyle/>
          <a:p>
            <a:pPr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Founded: </a:t>
            </a:r>
            <a:r>
              <a:rPr lang="en-US" sz="2200" b="1" smtClean="0">
                <a:latin typeface="Calibri" pitchFamily="34" charset="0"/>
              </a:rPr>
              <a:t>1949</a:t>
            </a:r>
          </a:p>
          <a:p>
            <a:pPr>
              <a:lnSpc>
                <a:spcPct val="80000"/>
              </a:lnSpc>
              <a:buSzPct val="90000"/>
            </a:pPr>
            <a:r>
              <a:rPr lang="en-US" sz="2200" b="1" smtClean="0">
                <a:latin typeface="Calibri" pitchFamily="34" charset="0"/>
              </a:rPr>
              <a:t>23 </a:t>
            </a:r>
            <a:r>
              <a:rPr lang="en-US" sz="2200" smtClean="0">
                <a:latin typeface="Calibri" pitchFamily="34" charset="0"/>
              </a:rPr>
              <a:t>faculties/academies</a:t>
            </a:r>
          </a:p>
          <a:p>
            <a:pPr>
              <a:lnSpc>
                <a:spcPct val="80000"/>
              </a:lnSpc>
              <a:buSzPct val="90000"/>
              <a:buFont typeface="Wingdings" pitchFamily="2" charset="2"/>
              <a:buChar char="q"/>
            </a:pPr>
            <a:r>
              <a:rPr lang="en-US" sz="2200" b="1" smtClean="0">
                <a:latin typeface="Calibri" pitchFamily="34" charset="0"/>
              </a:rPr>
              <a:t>Income                                  114.0 </a:t>
            </a:r>
            <a:r>
              <a:rPr lang="en-US" sz="2200" smtClean="0">
                <a:latin typeface="Calibri" pitchFamily="34" charset="0"/>
              </a:rPr>
              <a:t>mil. KM</a:t>
            </a:r>
          </a:p>
          <a:p>
            <a:pPr marL="742950" lvl="1" indent="-285750">
              <a:lnSpc>
                <a:spcPct val="80000"/>
              </a:lnSpc>
              <a:buSzPct val="90000"/>
              <a:buFont typeface="Wingdings" pitchFamily="2" charset="2"/>
              <a:buChar char="q"/>
            </a:pPr>
            <a:r>
              <a:rPr lang="en-US" sz="2200" smtClean="0">
                <a:latin typeface="Calibri" pitchFamily="34" charset="0"/>
              </a:rPr>
              <a:t>Public funds: 	  cca.   65.5 mil. KM</a:t>
            </a:r>
          </a:p>
          <a:p>
            <a:pPr marL="742950" lvl="1" indent="-285750">
              <a:lnSpc>
                <a:spcPct val="80000"/>
              </a:lnSpc>
              <a:buSzPct val="90000"/>
              <a:buFont typeface="Wingdings" pitchFamily="2" charset="2"/>
              <a:buChar char="q"/>
            </a:pPr>
            <a:r>
              <a:rPr lang="en-US" sz="2200" smtClean="0">
                <a:latin typeface="Calibri" pitchFamily="34" charset="0"/>
              </a:rPr>
              <a:t>Own income:     	  cca.   48.5 mil. KM</a:t>
            </a:r>
          </a:p>
          <a:p>
            <a:pPr>
              <a:lnSpc>
                <a:spcPct val="80000"/>
              </a:lnSpc>
              <a:buSzPct val="90000"/>
            </a:pPr>
            <a:r>
              <a:rPr lang="en-US" sz="2200" b="1" smtClean="0">
                <a:latin typeface="Calibri" pitchFamily="34" charset="0"/>
              </a:rPr>
              <a:t>Fully employed</a:t>
            </a:r>
            <a:r>
              <a:rPr lang="en-US" sz="2200" smtClean="0">
                <a:latin typeface="Calibri" pitchFamily="34" charset="0"/>
              </a:rPr>
              <a:t>: </a:t>
            </a:r>
            <a:r>
              <a:rPr lang="en-US" sz="2200" b="1" smtClean="0">
                <a:latin typeface="Calibri" pitchFamily="34" charset="0"/>
              </a:rPr>
              <a:t>2292</a:t>
            </a:r>
          </a:p>
          <a:p>
            <a:pPr marL="742950" lvl="1" indent="-285750"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 Teaching/research staff: 				1365</a:t>
            </a:r>
          </a:p>
          <a:p>
            <a:pPr marL="742950" lvl="1" indent="-285750"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 Administrative and supporting staff: 		1020</a:t>
            </a:r>
          </a:p>
          <a:p>
            <a:pPr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cca</a:t>
            </a:r>
            <a:r>
              <a:rPr lang="en-US" sz="2200" b="1" smtClean="0">
                <a:latin typeface="Calibri" pitchFamily="34" charset="0"/>
              </a:rPr>
              <a:t> 35.000</a:t>
            </a:r>
            <a:r>
              <a:rPr lang="en-US" sz="2200" smtClean="0">
                <a:latin typeface="Calibri" pitchFamily="34" charset="0"/>
              </a:rPr>
              <a:t> students</a:t>
            </a:r>
          </a:p>
          <a:p>
            <a:pPr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cca </a:t>
            </a:r>
            <a:r>
              <a:rPr lang="en-US" sz="2200" b="1" smtClean="0">
                <a:latin typeface="Calibri" pitchFamily="34" charset="0"/>
              </a:rPr>
              <a:t>6500 enrolled students annually (first time)</a:t>
            </a:r>
            <a:endParaRPr lang="en-US" sz="2200" smtClean="0">
              <a:latin typeface="Calibri" pitchFamily="34" charset="0"/>
            </a:endParaRPr>
          </a:p>
          <a:p>
            <a:pPr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cca</a:t>
            </a:r>
            <a:r>
              <a:rPr lang="en-US" sz="2200" b="1" smtClean="0">
                <a:latin typeface="Calibri" pitchFamily="34" charset="0"/>
              </a:rPr>
              <a:t> 7000 graduated</a:t>
            </a:r>
            <a:r>
              <a:rPr lang="en-US" sz="2200" smtClean="0">
                <a:latin typeface="Calibri" pitchFamily="34" charset="0"/>
              </a:rPr>
              <a:t> </a:t>
            </a:r>
            <a:endParaRPr lang="en-US" sz="2200" b="1" smtClean="0">
              <a:latin typeface="Calibri" pitchFamily="34" charset="0"/>
            </a:endParaRPr>
          </a:p>
          <a:p>
            <a:pPr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cca </a:t>
            </a:r>
            <a:r>
              <a:rPr lang="en-US" sz="2200" b="1" smtClean="0">
                <a:latin typeface="Calibri" pitchFamily="34" charset="0"/>
              </a:rPr>
              <a:t>90 PhD annually </a:t>
            </a:r>
            <a:endParaRPr lang="en-US" sz="2200" smtClean="0">
              <a:latin typeface="Calibri" pitchFamily="34" charset="0"/>
            </a:endParaRPr>
          </a:p>
          <a:p>
            <a:pPr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Above  100 agreements of international cooperation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581025"/>
            <a:ext cx="7451725" cy="638175"/>
          </a:xfrm>
        </p:spPr>
        <p:txBody>
          <a:bodyPr/>
          <a:lstStyle/>
          <a:p>
            <a:r>
              <a:rPr lang="en-US" sz="3200" b="1" smtClean="0">
                <a:solidFill>
                  <a:srgbClr val="002060"/>
                </a:solidFill>
                <a:latin typeface="Calibri" pitchFamily="34" charset="0"/>
              </a:rPr>
              <a:t>University of Sarajevo - organization</a:t>
            </a:r>
            <a:endParaRPr lang="en-US" sz="3200" b="1" smtClean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3072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0500" y="1749425"/>
            <a:ext cx="8770938" cy="4929188"/>
          </a:xfrm>
        </p:spPr>
        <p:txBody>
          <a:bodyPr/>
          <a:lstStyle/>
          <a:p>
            <a:pPr>
              <a:lnSpc>
                <a:spcPct val="80000"/>
              </a:lnSpc>
              <a:buSzPct val="90000"/>
              <a:buFont typeface="Wingdings" pitchFamily="2" charset="2"/>
              <a:buNone/>
            </a:pPr>
            <a:r>
              <a:rPr lang="en-US" sz="2200" b="1" smtClean="0">
                <a:latin typeface="Calibri" pitchFamily="34" charset="0"/>
              </a:rPr>
              <a:t>Organizational units</a:t>
            </a:r>
            <a:r>
              <a:rPr lang="en-US" sz="2200" smtClean="0">
                <a:latin typeface="Calibri" pitchFamily="34" charset="0"/>
              </a:rPr>
              <a:t>: </a:t>
            </a:r>
          </a:p>
          <a:p>
            <a:pPr>
              <a:lnSpc>
                <a:spcPct val="80000"/>
              </a:lnSpc>
              <a:buSzPct val="90000"/>
              <a:buFontTx/>
              <a:buChar char="-"/>
            </a:pPr>
            <a:r>
              <a:rPr lang="en-US" sz="2200" smtClean="0">
                <a:latin typeface="Calibri" pitchFamily="34" charset="0"/>
              </a:rPr>
              <a:t>Rectorate, </a:t>
            </a:r>
          </a:p>
          <a:p>
            <a:pPr>
              <a:lnSpc>
                <a:spcPct val="80000"/>
              </a:lnSpc>
              <a:buSzPct val="90000"/>
              <a:buFontTx/>
              <a:buChar char="-"/>
            </a:pPr>
            <a:r>
              <a:rPr lang="en-US" sz="2200" b="1" smtClean="0">
                <a:latin typeface="Calibri" pitchFamily="34" charset="0"/>
              </a:rPr>
              <a:t>20 </a:t>
            </a:r>
            <a:r>
              <a:rPr lang="en-US" sz="2200" smtClean="0">
                <a:latin typeface="Calibri" pitchFamily="34" charset="0"/>
              </a:rPr>
              <a:t>faculties and </a:t>
            </a:r>
            <a:r>
              <a:rPr lang="en-US" sz="2200" b="1" smtClean="0">
                <a:latin typeface="Calibri" pitchFamily="34" charset="0"/>
              </a:rPr>
              <a:t>3</a:t>
            </a:r>
            <a:r>
              <a:rPr lang="en-US" sz="2200" smtClean="0">
                <a:latin typeface="Calibri" pitchFamily="34" charset="0"/>
              </a:rPr>
              <a:t> academies of Art, </a:t>
            </a:r>
          </a:p>
          <a:p>
            <a:pPr>
              <a:lnSpc>
                <a:spcPct val="80000"/>
              </a:lnSpc>
              <a:buSzPct val="90000"/>
              <a:buFontTx/>
              <a:buChar char="-"/>
            </a:pPr>
            <a:r>
              <a:rPr lang="en-US" sz="2200" b="1" smtClean="0">
                <a:latin typeface="Calibri" pitchFamily="34" charset="0"/>
              </a:rPr>
              <a:t>4</a:t>
            </a:r>
            <a:r>
              <a:rPr lang="en-US" sz="2200" smtClean="0">
                <a:latin typeface="Calibri" pitchFamily="34" charset="0"/>
              </a:rPr>
              <a:t> institutes, </a:t>
            </a:r>
          </a:p>
          <a:p>
            <a:pPr>
              <a:lnSpc>
                <a:spcPct val="80000"/>
              </a:lnSpc>
              <a:buSzPct val="90000"/>
              <a:buFontTx/>
              <a:buChar char="-"/>
            </a:pPr>
            <a:r>
              <a:rPr lang="en-US" sz="2200" b="1" smtClean="0">
                <a:latin typeface="Calibri" pitchFamily="34" charset="0"/>
              </a:rPr>
              <a:t>3</a:t>
            </a:r>
            <a:r>
              <a:rPr lang="en-US" sz="2200" smtClean="0">
                <a:latin typeface="Calibri" pitchFamily="34" charset="0"/>
              </a:rPr>
              <a:t> centers associated with Rectorate of University, </a:t>
            </a:r>
          </a:p>
          <a:p>
            <a:pPr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University clinical center</a:t>
            </a:r>
          </a:p>
          <a:p>
            <a:pPr>
              <a:lnSpc>
                <a:spcPct val="80000"/>
              </a:lnSpc>
              <a:buSzPct val="90000"/>
            </a:pPr>
            <a:r>
              <a:rPr lang="en-US" sz="2200" smtClean="0">
                <a:latin typeface="Calibri" pitchFamily="34" charset="0"/>
              </a:rPr>
              <a:t>National and university library BiH</a:t>
            </a:r>
          </a:p>
          <a:p>
            <a:pPr>
              <a:lnSpc>
                <a:spcPct val="80000"/>
              </a:lnSpc>
              <a:buSzPct val="90000"/>
            </a:pPr>
            <a:r>
              <a:rPr lang="en-US" sz="2200" b="1" smtClean="0">
                <a:latin typeface="Calibri" pitchFamily="34" charset="0"/>
              </a:rPr>
              <a:t>3</a:t>
            </a:r>
            <a:r>
              <a:rPr lang="en-US" sz="2200" smtClean="0">
                <a:latin typeface="Calibri" pitchFamily="34" charset="0"/>
              </a:rPr>
              <a:t> associated members:</a:t>
            </a:r>
          </a:p>
          <a:p>
            <a:pPr>
              <a:lnSpc>
                <a:spcPct val="80000"/>
              </a:lnSpc>
              <a:buSzPct val="90000"/>
              <a:buFontTx/>
              <a:buChar char="-"/>
            </a:pPr>
            <a:r>
              <a:rPr lang="en-US" sz="2000" smtClean="0">
                <a:latin typeface="Calibri" pitchFamily="34" charset="0"/>
              </a:rPr>
              <a:t>Faculty of Islamic Sciences,</a:t>
            </a:r>
          </a:p>
          <a:p>
            <a:pPr>
              <a:lnSpc>
                <a:spcPct val="80000"/>
              </a:lnSpc>
              <a:buSzPct val="90000"/>
              <a:buFontTx/>
              <a:buChar char="-"/>
            </a:pPr>
            <a:r>
              <a:rPr lang="en-US" sz="2000" smtClean="0">
                <a:latin typeface="Calibri" pitchFamily="34" charset="0"/>
              </a:rPr>
              <a:t>Catholic faculty,</a:t>
            </a:r>
          </a:p>
          <a:p>
            <a:pPr>
              <a:lnSpc>
                <a:spcPct val="80000"/>
              </a:lnSpc>
              <a:buSzPct val="90000"/>
              <a:buFontTx/>
              <a:buChar char="-"/>
            </a:pPr>
            <a:r>
              <a:rPr lang="en-US" sz="2000" smtClean="0">
                <a:latin typeface="Calibri" pitchFamily="34" charset="0"/>
              </a:rPr>
              <a:t>Faculty of public governance </a:t>
            </a:r>
          </a:p>
          <a:p>
            <a:pPr>
              <a:lnSpc>
                <a:spcPct val="80000"/>
              </a:lnSpc>
              <a:buSzPct val="90000"/>
              <a:buFont typeface="Wingdings" pitchFamily="2" charset="2"/>
              <a:buNone/>
            </a:pPr>
            <a:r>
              <a:rPr lang="en-US" sz="2200" smtClean="0">
                <a:latin typeface="Calibri" pitchFamily="34" charset="0"/>
              </a:rPr>
              <a:t>Other members: </a:t>
            </a:r>
          </a:p>
          <a:p>
            <a:pPr>
              <a:lnSpc>
                <a:spcPct val="80000"/>
              </a:lnSpc>
              <a:buSzPct val="90000"/>
              <a:buFont typeface="Wingdings" pitchFamily="2" charset="2"/>
              <a:buNone/>
            </a:pPr>
            <a:r>
              <a:rPr lang="en-US" sz="2000" smtClean="0">
                <a:latin typeface="Calibri" pitchFamily="34" charset="0"/>
              </a:rPr>
              <a:t>AKCUS Slobodan Princip Seljo, University sport association Bosnia,</a:t>
            </a:r>
          </a:p>
          <a:p>
            <a:pPr>
              <a:lnSpc>
                <a:spcPct val="80000"/>
              </a:lnSpc>
              <a:buSzPct val="90000"/>
              <a:buFont typeface="Wingdings" pitchFamily="2" charset="2"/>
              <a:buNone/>
            </a:pPr>
            <a:r>
              <a:rPr lang="en-US" sz="2000" smtClean="0">
                <a:latin typeface="Calibri" pitchFamily="34" charset="0"/>
              </a:rPr>
              <a:t>IFM radio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555625" y="544513"/>
            <a:ext cx="7185025" cy="704850"/>
          </a:xfrm>
        </p:spPr>
        <p:txBody>
          <a:bodyPr/>
          <a:lstStyle/>
          <a:p>
            <a:r>
              <a:rPr lang="en-US" sz="3200" b="1" smtClean="0">
                <a:solidFill>
                  <a:srgbClr val="002060"/>
                </a:solidFill>
                <a:latin typeface="Calibri" pitchFamily="34" charset="0"/>
              </a:rPr>
              <a:t>Integrated processes (1)</a:t>
            </a:r>
            <a:endParaRPr lang="en-US" sz="3200" b="1" smtClean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15900" y="1828800"/>
            <a:ext cx="8482013" cy="4479925"/>
          </a:xfrm>
        </p:spPr>
        <p:txBody>
          <a:bodyPr/>
          <a:lstStyle/>
          <a:p>
            <a:r>
              <a:rPr lang="en-US" sz="2200" smtClean="0">
                <a:latin typeface="Calibri" pitchFamily="34" charset="0"/>
              </a:rPr>
              <a:t>Academic procedures:</a:t>
            </a:r>
          </a:p>
          <a:p>
            <a:endParaRPr lang="en-US" sz="2200" smtClean="0">
              <a:latin typeface="Calibri" pitchFamily="34" charset="0"/>
            </a:endParaRPr>
          </a:p>
          <a:p>
            <a:pPr lvl="1"/>
            <a:r>
              <a:rPr lang="en-US" sz="2200" smtClean="0">
                <a:latin typeface="Calibri" pitchFamily="34" charset="0"/>
              </a:rPr>
              <a:t>Proposing, adoption and change of study curricula for all three educational cycles,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Application and defense of PhD thesis,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Academic staff promotion,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International cooperation: </a:t>
            </a:r>
          </a:p>
          <a:p>
            <a:pPr lvl="1">
              <a:buFont typeface="Wingdings 2" pitchFamily="18" charset="2"/>
              <a:buNone/>
            </a:pPr>
            <a:r>
              <a:rPr lang="en-US" sz="2200" smtClean="0">
                <a:latin typeface="Calibri" pitchFamily="34" charset="0"/>
              </a:rPr>
              <a:t>	- agreements of cooperation </a:t>
            </a:r>
          </a:p>
          <a:p>
            <a:pPr lvl="1">
              <a:buFont typeface="Wingdings 2" pitchFamily="18" charset="2"/>
              <a:buNone/>
            </a:pPr>
            <a:r>
              <a:rPr lang="en-US" sz="2200" smtClean="0">
                <a:latin typeface="Calibri" pitchFamily="34" charset="0"/>
              </a:rPr>
              <a:t>	- mobility programs,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Publishing </a:t>
            </a:r>
          </a:p>
          <a:p>
            <a:endParaRPr lang="en-US" sz="22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555625" y="544513"/>
            <a:ext cx="7185025" cy="704850"/>
          </a:xfrm>
        </p:spPr>
        <p:txBody>
          <a:bodyPr/>
          <a:lstStyle/>
          <a:p>
            <a:r>
              <a:rPr lang="en-US" sz="3200" b="1" smtClean="0">
                <a:solidFill>
                  <a:srgbClr val="002060"/>
                </a:solidFill>
                <a:latin typeface="Calibri" pitchFamily="34" charset="0"/>
              </a:rPr>
              <a:t>Integrated processes(2)</a:t>
            </a:r>
            <a:endParaRPr lang="en-US" sz="3200" b="1" smtClean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15900" y="1828800"/>
            <a:ext cx="8482013" cy="4479925"/>
          </a:xfrm>
        </p:spPr>
        <p:txBody>
          <a:bodyPr/>
          <a:lstStyle/>
          <a:p>
            <a:r>
              <a:rPr lang="en-US" sz="2200" smtClean="0">
                <a:latin typeface="Calibri" pitchFamily="34" charset="0"/>
              </a:rPr>
              <a:t>Administrative procedures:</a:t>
            </a:r>
          </a:p>
          <a:p>
            <a:endParaRPr lang="en-US" sz="2200" smtClean="0">
              <a:latin typeface="Calibri" pitchFamily="34" charset="0"/>
            </a:endParaRPr>
          </a:p>
          <a:p>
            <a:pPr lvl="1"/>
            <a:r>
              <a:rPr lang="en-US" sz="2200" smtClean="0">
                <a:latin typeface="Calibri" pitchFamily="34" charset="0"/>
              </a:rPr>
              <a:t>ISSS – informational system of student services,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Integrated system for diploma and diploma supplement printing,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Joint invitation with criteria for students enrollment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Joint promotion of graduates,</a:t>
            </a:r>
          </a:p>
          <a:p>
            <a:pPr lvl="1"/>
            <a:endParaRPr lang="en-US" sz="2200" smtClean="0"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endParaRPr lang="en-US" sz="22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555625" y="544513"/>
            <a:ext cx="7185025" cy="704850"/>
          </a:xfrm>
        </p:spPr>
        <p:txBody>
          <a:bodyPr/>
          <a:lstStyle/>
          <a:p>
            <a:r>
              <a:rPr lang="en-US" sz="3200" b="1" smtClean="0">
                <a:solidFill>
                  <a:srgbClr val="002060"/>
                </a:solidFill>
                <a:latin typeface="Calibri" pitchFamily="34" charset="0"/>
              </a:rPr>
              <a:t>On going processes of integration</a:t>
            </a:r>
            <a:endParaRPr lang="en-US" sz="3200" b="1" smtClean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15900" y="1828800"/>
            <a:ext cx="8482013" cy="4479925"/>
          </a:xfrm>
        </p:spPr>
        <p:txBody>
          <a:bodyPr/>
          <a:lstStyle/>
          <a:p>
            <a:r>
              <a:rPr lang="en-US" sz="2200" smtClean="0">
                <a:latin typeface="Calibri" pitchFamily="34" charset="0"/>
              </a:rPr>
              <a:t>HRM – human resource management:</a:t>
            </a:r>
          </a:p>
          <a:p>
            <a:endParaRPr lang="en-US" sz="2200" smtClean="0">
              <a:latin typeface="Calibri" pitchFamily="34" charset="0"/>
            </a:endParaRPr>
          </a:p>
          <a:p>
            <a:pPr lvl="1"/>
            <a:r>
              <a:rPr lang="en-US" sz="2200" b="1" smtClean="0">
                <a:latin typeface="Calibri" pitchFamily="34" charset="0"/>
              </a:rPr>
              <a:t>Workload</a:t>
            </a:r>
            <a:r>
              <a:rPr lang="en-US" sz="2200" smtClean="0">
                <a:latin typeface="Calibri" pitchFamily="34" charset="0"/>
              </a:rPr>
              <a:t> of academic staff,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 Records of professors and assistants work performed at others HEIs,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Development of </a:t>
            </a:r>
            <a:r>
              <a:rPr lang="en-US" sz="2200" b="1" smtClean="0">
                <a:latin typeface="Calibri" pitchFamily="34" charset="0"/>
              </a:rPr>
              <a:t>software</a:t>
            </a:r>
            <a:r>
              <a:rPr lang="en-US" sz="2200" smtClean="0">
                <a:latin typeface="Calibri" pitchFamily="34" charset="0"/>
              </a:rPr>
              <a:t> for HRM (UTIC)</a:t>
            </a:r>
          </a:p>
          <a:p>
            <a:pPr lvl="1"/>
            <a:r>
              <a:rPr lang="en-US" sz="2200" smtClean="0">
                <a:latin typeface="Calibri" pitchFamily="34" charset="0"/>
              </a:rPr>
              <a:t>Adoption of </a:t>
            </a:r>
            <a:r>
              <a:rPr lang="en-US" sz="2200" b="1" smtClean="0">
                <a:latin typeface="Calibri" pitchFamily="34" charset="0"/>
              </a:rPr>
              <a:t>common documents </a:t>
            </a:r>
            <a:r>
              <a:rPr lang="en-US" sz="2200" smtClean="0">
                <a:latin typeface="Calibri" pitchFamily="34" charset="0"/>
              </a:rPr>
              <a:t>related to administration,</a:t>
            </a:r>
          </a:p>
          <a:p>
            <a:pPr lvl="1"/>
            <a:endParaRPr lang="en-US" sz="2200" smtClean="0">
              <a:latin typeface="Calibri" pitchFamily="34" charset="0"/>
            </a:endParaRPr>
          </a:p>
          <a:p>
            <a:r>
              <a:rPr lang="en-US" sz="2200" b="1" smtClean="0">
                <a:latin typeface="Calibri" pitchFamily="34" charset="0"/>
              </a:rPr>
              <a:t>Basic scientific fields </a:t>
            </a:r>
            <a:r>
              <a:rPr lang="en-US" sz="2200" smtClean="0">
                <a:latin typeface="Calibri" pitchFamily="34" charset="0"/>
              </a:rPr>
              <a:t>have been defined</a:t>
            </a:r>
          </a:p>
          <a:p>
            <a:r>
              <a:rPr lang="en-US" sz="2200" smtClean="0">
                <a:latin typeface="Calibri" pitchFamily="34" charset="0"/>
              </a:rPr>
              <a:t>Documents and procedures related to </a:t>
            </a:r>
            <a:r>
              <a:rPr lang="en-US" sz="2200" b="1" smtClean="0">
                <a:latin typeface="Calibri" pitchFamily="34" charset="0"/>
              </a:rPr>
              <a:t>quality assurance system </a:t>
            </a:r>
          </a:p>
          <a:p>
            <a:pPr lvl="1">
              <a:buFont typeface="Wingdings 2" pitchFamily="18" charset="2"/>
              <a:buNone/>
            </a:pPr>
            <a:endParaRPr lang="en-US" sz="2200" smtClean="0">
              <a:latin typeface="Calibri" pitchFamily="34" charset="0"/>
            </a:endParaRPr>
          </a:p>
          <a:p>
            <a:pPr lvl="1"/>
            <a:endParaRPr lang="en-US" sz="2200" smtClean="0"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endParaRPr lang="en-US" sz="22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555625" y="544513"/>
            <a:ext cx="7185025" cy="704850"/>
          </a:xfrm>
        </p:spPr>
        <p:txBody>
          <a:bodyPr/>
          <a:lstStyle/>
          <a:p>
            <a:r>
              <a:rPr lang="en-US" sz="3200" b="1" smtClean="0">
                <a:solidFill>
                  <a:srgbClr val="002060"/>
                </a:solidFill>
                <a:latin typeface="Calibri" pitchFamily="34" charset="0"/>
              </a:rPr>
              <a:t>Next steps</a:t>
            </a:r>
            <a:endParaRPr lang="en-US" sz="3200" b="1" smtClean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3481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15900" y="1828800"/>
            <a:ext cx="8482013" cy="44799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2200" smtClean="0">
              <a:latin typeface="Calibri" pitchFamily="34" charset="0"/>
            </a:endParaRPr>
          </a:p>
          <a:p>
            <a:pPr lvl="1"/>
            <a:r>
              <a:rPr lang="en-US" sz="2200" smtClean="0">
                <a:latin typeface="Calibri" pitchFamily="34" charset="0"/>
              </a:rPr>
              <a:t>Integration of </a:t>
            </a:r>
            <a:r>
              <a:rPr lang="en-US" sz="2200" b="1" smtClean="0">
                <a:latin typeface="Calibri" pitchFamily="34" charset="0"/>
              </a:rPr>
              <a:t>scientific - research </a:t>
            </a:r>
            <a:r>
              <a:rPr lang="en-US" sz="2200" smtClean="0">
                <a:latin typeface="Calibri" pitchFamily="34" charset="0"/>
              </a:rPr>
              <a:t>work</a:t>
            </a:r>
            <a:endParaRPr lang="en-US" sz="2200" b="1" smtClean="0">
              <a:latin typeface="Calibri" pitchFamily="34" charset="0"/>
            </a:endParaRPr>
          </a:p>
          <a:p>
            <a:pPr lvl="1"/>
            <a:r>
              <a:rPr lang="en-US" sz="2200" b="1" smtClean="0">
                <a:latin typeface="Calibri" pitchFamily="34" charset="0"/>
              </a:rPr>
              <a:t>Improvement of governance </a:t>
            </a:r>
            <a:r>
              <a:rPr lang="en-US" sz="2200" smtClean="0">
                <a:latin typeface="Calibri" pitchFamily="34" charset="0"/>
              </a:rPr>
              <a:t>(responsibilities)</a:t>
            </a:r>
            <a:r>
              <a:rPr lang="en-US" sz="2200" b="1" smtClean="0">
                <a:latin typeface="Calibri" pitchFamily="34" charset="0"/>
              </a:rPr>
              <a:t>:</a:t>
            </a:r>
          </a:p>
          <a:p>
            <a:pPr lvl="2">
              <a:buClr>
                <a:srgbClr val="002060"/>
              </a:buClr>
              <a:buSzPct val="100000"/>
              <a:buFont typeface="Courier New" pitchFamily="49" charset="0"/>
              <a:buChar char="o"/>
            </a:pPr>
            <a:r>
              <a:rPr lang="en-US" sz="1900" smtClean="0">
                <a:latin typeface="Calibri" pitchFamily="34" charset="0"/>
              </a:rPr>
              <a:t>Rector,</a:t>
            </a:r>
          </a:p>
          <a:p>
            <a:pPr lvl="2">
              <a:buClr>
                <a:srgbClr val="002060"/>
              </a:buClr>
              <a:buSzPct val="100000"/>
              <a:buFont typeface="Courier New" pitchFamily="49" charset="0"/>
              <a:buChar char="o"/>
            </a:pPr>
            <a:r>
              <a:rPr lang="en-US" sz="1900" smtClean="0">
                <a:latin typeface="Calibri" pitchFamily="34" charset="0"/>
              </a:rPr>
              <a:t>Senate,</a:t>
            </a:r>
          </a:p>
          <a:p>
            <a:pPr lvl="2">
              <a:buClr>
                <a:srgbClr val="002060"/>
              </a:buClr>
              <a:buSzPct val="100000"/>
              <a:buFont typeface="Courier New" pitchFamily="49" charset="0"/>
              <a:buChar char="o"/>
            </a:pPr>
            <a:r>
              <a:rPr lang="en-US" sz="1900" smtClean="0">
                <a:latin typeface="Calibri" pitchFamily="34" charset="0"/>
              </a:rPr>
              <a:t>Scientific research Council</a:t>
            </a:r>
            <a:r>
              <a:rPr lang="en-US" sz="1900" b="1" smtClean="0">
                <a:latin typeface="Calibri" pitchFamily="34" charset="0"/>
              </a:rPr>
              <a:t>,</a:t>
            </a:r>
          </a:p>
          <a:p>
            <a:pPr lvl="2">
              <a:buClr>
                <a:srgbClr val="002060"/>
              </a:buClr>
              <a:buSzPct val="100000"/>
              <a:buFont typeface="Courier New" pitchFamily="49" charset="0"/>
              <a:buChar char="o"/>
            </a:pPr>
            <a:r>
              <a:rPr lang="en-US" sz="1900" smtClean="0">
                <a:latin typeface="Calibri" pitchFamily="34" charset="0"/>
              </a:rPr>
              <a:t>Teaching scientific Council -NNV,</a:t>
            </a:r>
          </a:p>
          <a:p>
            <a:pPr lvl="2">
              <a:buClr>
                <a:srgbClr val="002060"/>
              </a:buClr>
              <a:buSzPct val="100000"/>
              <a:buFont typeface="Courier New" pitchFamily="49" charset="0"/>
              <a:buChar char="o"/>
            </a:pPr>
            <a:r>
              <a:rPr lang="en-US" sz="1900" smtClean="0">
                <a:latin typeface="Calibri" pitchFamily="34" charset="0"/>
              </a:rPr>
              <a:t>Chair/Department</a:t>
            </a:r>
          </a:p>
          <a:p>
            <a:pPr lvl="1"/>
            <a:r>
              <a:rPr lang="en-US" sz="2200" b="1" smtClean="0">
                <a:latin typeface="Calibri" pitchFamily="34" charset="0"/>
              </a:rPr>
              <a:t>Accounting,</a:t>
            </a:r>
          </a:p>
          <a:p>
            <a:pPr lvl="1"/>
            <a:r>
              <a:rPr lang="en-US" sz="2200" b="1" smtClean="0">
                <a:latin typeface="Calibri" pitchFamily="34" charset="0"/>
              </a:rPr>
              <a:t>Financial management</a:t>
            </a:r>
            <a:endParaRPr lang="en-US" sz="21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3299</TotalTime>
  <Words>290</Words>
  <Application>Microsoft Office PowerPoint</Application>
  <PresentationFormat>On-screen Show (4:3)</PresentationFormat>
  <Paragraphs>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10</vt:i4>
      </vt:variant>
      <vt:variant>
        <vt:lpstr>Slide Titles</vt:lpstr>
      </vt:variant>
      <vt:variant>
        <vt:i4>8</vt:i4>
      </vt:variant>
    </vt:vector>
  </HeadingPairs>
  <TitlesOfParts>
    <vt:vector size="25" baseType="lpstr">
      <vt:lpstr>Arial</vt:lpstr>
      <vt:lpstr>Tahoma</vt:lpstr>
      <vt:lpstr>Wingdings</vt:lpstr>
      <vt:lpstr>Calibri</vt:lpstr>
      <vt:lpstr>Tw Cen MT</vt:lpstr>
      <vt:lpstr>Wingdings 2</vt:lpstr>
      <vt:lpstr>Courier New</vt:lpstr>
      <vt:lpstr>Shimmer</vt:lpstr>
      <vt:lpstr>Median</vt:lpstr>
      <vt:lpstr>Shimmer</vt:lpstr>
      <vt:lpstr>Median</vt:lpstr>
      <vt:lpstr>Median</vt:lpstr>
      <vt:lpstr>Median</vt:lpstr>
      <vt:lpstr>Median</vt:lpstr>
      <vt:lpstr>Median</vt:lpstr>
      <vt:lpstr>Median</vt:lpstr>
      <vt:lpstr>Median</vt:lpstr>
      <vt:lpstr>University of  Sarajevo – Process of integration </vt:lpstr>
      <vt:lpstr>Content</vt:lpstr>
      <vt:lpstr>University of Sarajevo- ID chart</vt:lpstr>
      <vt:lpstr>University of Sarajevo - organization</vt:lpstr>
      <vt:lpstr>Integrated processes (1)</vt:lpstr>
      <vt:lpstr>Integrated processes(2)</vt:lpstr>
      <vt:lpstr>On going processes of integration</vt:lpstr>
      <vt:lpstr>Next steps</vt:lpstr>
    </vt:vector>
  </TitlesOfParts>
  <Company>MF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Masinski Fakultet</dc:creator>
  <cp:lastModifiedBy>profesor</cp:lastModifiedBy>
  <cp:revision>957</cp:revision>
  <dcterms:created xsi:type="dcterms:W3CDTF">2005-02-05T16:35:12Z</dcterms:created>
  <dcterms:modified xsi:type="dcterms:W3CDTF">2012-06-06T07:32:39Z</dcterms:modified>
</cp:coreProperties>
</file>