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2" r:id="rId2"/>
    <p:sldId id="353" r:id="rId3"/>
    <p:sldId id="352" r:id="rId4"/>
    <p:sldId id="350" r:id="rId5"/>
    <p:sldId id="349" r:id="rId6"/>
    <p:sldId id="348" r:id="rId7"/>
    <p:sldId id="345" r:id="rId8"/>
    <p:sldId id="354" r:id="rId9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FF"/>
    <a:srgbClr val="2020A0"/>
    <a:srgbClr val="336600"/>
    <a:srgbClr val="006600"/>
    <a:srgbClr val="535F6D"/>
    <a:srgbClr val="33CC33"/>
    <a:srgbClr val="FF00FF"/>
    <a:srgbClr val="66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00" autoAdjust="0"/>
  </p:normalViewPr>
  <p:slideViewPr>
    <p:cSldViewPr>
      <p:cViewPr>
        <p:scale>
          <a:sx n="70" d="100"/>
          <a:sy n="70" d="100"/>
        </p:scale>
        <p:origin x="-84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91E4849B-B9E6-497F-83AD-9EF55937402D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F48B9894-A26D-4196-9B1C-359486942E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DA56D80-CD3D-42B7-A44F-2AB10430E172}" type="slidenum">
              <a:rPr lang="en-US" smtClean="0">
                <a:cs typeface="Arial" charset="0"/>
              </a:rPr>
              <a:pPr/>
              <a:t>1</a:t>
            </a:fld>
            <a:endParaRPr lang="en-US" smtClean="0">
              <a:cs typeface="Arial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r-Latn-C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AC2BD0C-F7DE-40C5-AB6E-90E5E5BA8DC9}" type="slidenum">
              <a:rPr lang="en-US" smtClean="0">
                <a:cs typeface="Arial" charset="0"/>
              </a:rPr>
              <a:pPr/>
              <a:t>7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950616-860E-4AD2-91F0-9987E05F27A8}" type="slidenum">
              <a:rPr lang="en-US" smtClean="0">
                <a:cs typeface="Arial" charset="0"/>
              </a:rPr>
              <a:pPr/>
              <a:t>8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78BC4-4850-4C92-B3E2-2B6AF4308265}" type="datetime1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6DF6D9-1E85-4CF9-ADE1-1F76BBBC2C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E4874-F213-46D0-BF6B-309CC8E46436}" type="datetime1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1B321-95D5-4428-A38B-77E6BF4D9E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E673E-AB88-4021-99E4-3E95574AAA92}" type="datetime1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81E99-EF4B-44A8-960E-647F2E4C7A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5B9F1-9DF3-42C3-8845-B805A1BEAEBD}" type="datetime1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AE692-BCEF-4682-813B-E70D34A6DE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25002-C380-4B7C-967A-3E02A141DF2B}" type="datetime1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471EA-2069-43E7-B83D-BA5B3CF12E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7C46D-A7EB-46E2-BE3B-99DE9BFE3761}" type="datetime1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B57B8-0B05-4401-BB65-66A7A0C9CC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A4891-7B8E-40BF-B9C8-B9BF48013AC7}" type="datetime1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1BC45-3E43-404E-ACC0-141BE8D3D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1FCB5-3D38-42E1-BC8C-3B32FD529C62}" type="datetime1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FFDBF-9203-4D17-A885-4B19334032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673E2-3DC5-4D99-B05E-2D945C452C23}" type="datetime1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94F1D-4F92-480D-B02A-403DB5EB31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94A52-A4C9-46CC-AD9A-9762840A1CCF}" type="datetime1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89E3A-1998-4B8D-AC68-CD2EC3775C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2DD77-93EF-43F9-A3B8-9A7D22582276}" type="datetime1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F678C-9CBA-4FEB-AEC5-8FA3033307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787A414-1BB3-40F2-A45A-2045C47777A0}" type="datetime1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C637F3C-A6C2-4C74-8567-A380308D67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3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2.jpeg"/><Relationship Id="rId9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28813" y="0"/>
            <a:ext cx="5786437" cy="11430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US" sz="3200" b="1" cap="all" dirty="0" smtClean="0">
                <a:latin typeface="Arial Narrow" pitchFamily="34" charset="0"/>
                <a:cs typeface="Times New Roman" pitchFamily="18" charset="0"/>
              </a:rPr>
              <a:t>State University </a:t>
            </a:r>
            <a:r>
              <a:rPr lang="sr-Latn-CS" sz="3200" b="1" cap="all" dirty="0" smtClean="0">
                <a:latin typeface="Arial Narrow" pitchFamily="34" charset="0"/>
                <a:cs typeface="Times New Roman" pitchFamily="18" charset="0"/>
              </a:rPr>
              <a:t>of</a:t>
            </a:r>
            <a:r>
              <a:rPr lang="en-US" sz="3200" b="1" cap="all" dirty="0" smtClean="0">
                <a:latin typeface="Arial Narrow" pitchFamily="34" charset="0"/>
                <a:cs typeface="Times New Roman" pitchFamily="18" charset="0"/>
              </a:rPr>
              <a:t> Novi </a:t>
            </a:r>
            <a:r>
              <a:rPr lang="en-US" sz="3200" b="1" cap="all" dirty="0" err="1" smtClean="0">
                <a:latin typeface="Arial Narrow" pitchFamily="34" charset="0"/>
                <a:cs typeface="Times New Roman" pitchFamily="18" charset="0"/>
              </a:rPr>
              <a:t>Pazar</a:t>
            </a:r>
            <a:r>
              <a:rPr lang="en-US" sz="3200" b="1" cap="all" dirty="0" smtClean="0">
                <a:latin typeface="Arial Narrow" pitchFamily="34" charset="0"/>
                <a:cs typeface="Times New Roman" pitchFamily="18" charset="0"/>
              </a:rPr>
              <a:t> (SUNP</a:t>
            </a:r>
            <a:r>
              <a:rPr lang="en-US" sz="3200" b="1" dirty="0" smtClean="0">
                <a:latin typeface="Arial Narrow" pitchFamily="34" charset="0"/>
                <a:cs typeface="Times New Roman" pitchFamily="18" charset="0"/>
              </a:rPr>
              <a:t>)</a:t>
            </a:r>
          </a:p>
        </p:txBody>
      </p:sp>
      <p:pic>
        <p:nvPicPr>
          <p:cNvPr id="14338" name="Picture 14" descr="Slika DUN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225" y="1196975"/>
            <a:ext cx="8740775" cy="520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60CE0F-2B83-43F8-93ED-D9387DEA0EF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68313" y="5084763"/>
            <a:ext cx="4343400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STATE UNIVERSITY OF NOVI PAZAR,SERBIA</a:t>
            </a:r>
            <a:b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</a:br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VUKA KARADŽI</a:t>
            </a:r>
            <a:r>
              <a:rPr lang="sr-Latn-C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Ć</a:t>
            </a:r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A BB, 36 300 NOVI PAZAR</a:t>
            </a:r>
            <a:endParaRPr lang="sr-Latn-C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  <a:p>
            <a:pPr>
              <a:defRPr/>
            </a:pPr>
            <a:r>
              <a:rPr lang="sr-Latn-C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Web: www.np.ac.rs</a:t>
            </a:r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/>
            </a:r>
            <a:b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</a:br>
            <a:r>
              <a:rPr lang="sr-Latn-C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Mail: </a:t>
            </a:r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rektorat@np.ac.rs</a:t>
            </a:r>
            <a:r>
              <a:rPr lang="sr-Latn-C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,</a:t>
            </a:r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univ_np@yahoo.com</a:t>
            </a:r>
            <a:b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</a:br>
            <a:r>
              <a:rPr lang="sr-Latn-C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Tel:</a:t>
            </a:r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+381 20 317 752</a:t>
            </a:r>
            <a:b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</a:br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Fax +381 20 337 669</a:t>
            </a:r>
          </a:p>
        </p:txBody>
      </p:sp>
      <p:pic>
        <p:nvPicPr>
          <p:cNvPr id="5" name="Picture 4" descr="Logo colo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58148" y="0"/>
            <a:ext cx="1096048" cy="1101137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342" name="Picture 8" descr="C:\Documents and Settings\irfan.hodzic\My Documents\Downloads\LogoTEMPU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0"/>
            <a:ext cx="1535112" cy="105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Rectangle 8"/>
          <p:cNvSpPr>
            <a:spLocks noChangeArrowheads="1"/>
          </p:cNvSpPr>
          <p:nvPr/>
        </p:nvSpPr>
        <p:spPr bwMode="auto">
          <a:xfrm rot="10800000" flipV="1">
            <a:off x="571500" y="1331913"/>
            <a:ext cx="79295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>
                <a:latin typeface="Arial Narrow" pitchFamily="34" charset="0"/>
              </a:rPr>
              <a:t>STREW TEMPUS PROJECT-Rectors’ Working Group Meeting, May 25, 2012</a:t>
            </a:r>
          </a:p>
          <a:p>
            <a:pPr algn="ctr"/>
            <a:r>
              <a:rPr lang="en-US" sz="2000" i="1">
                <a:latin typeface="Arial Narrow" pitchFamily="34" charset="0"/>
              </a:rPr>
              <a:t>Prof. dr </a:t>
            </a:r>
            <a:r>
              <a:rPr lang="sr-Latn-CS" sz="2000" i="1">
                <a:latin typeface="Arial Narrow" pitchFamily="34" charset="0"/>
              </a:rPr>
              <a:t>Ž</a:t>
            </a:r>
            <a:r>
              <a:rPr lang="en-US" sz="2000" i="1">
                <a:latin typeface="Arial Narrow" pitchFamily="34" charset="0"/>
              </a:rPr>
              <a:t>arko Barbari</a:t>
            </a:r>
            <a:r>
              <a:rPr lang="sr-Latn-CS" sz="2000" i="1">
                <a:latin typeface="Arial Narrow" pitchFamily="34" charset="0"/>
              </a:rPr>
              <a:t>ć, </a:t>
            </a:r>
            <a:r>
              <a:rPr lang="en-US" sz="2000" i="1">
                <a:latin typeface="Arial Narrow" pitchFamily="34" charset="0"/>
              </a:rPr>
              <a:t>zbarbaric@np.ac.rs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810000" y="152400"/>
            <a:ext cx="1457325" cy="2936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FFFFFF"/>
                </a:solidFill>
              </a:rPr>
              <a:t>COUNCIL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68313" y="1989138"/>
            <a:ext cx="1727200" cy="22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1050" dirty="0">
                <a:solidFill>
                  <a:srgbClr val="FFFFFF"/>
                </a:solidFill>
              </a:rPr>
              <a:t>Student</a:t>
            </a:r>
            <a:r>
              <a:rPr lang="en-US" sz="1050" dirty="0">
                <a:solidFill>
                  <a:srgbClr val="FFFFFF"/>
                </a:solidFill>
              </a:rPr>
              <a:t> </a:t>
            </a:r>
            <a:r>
              <a:rPr lang="en-US" sz="1050" dirty="0">
                <a:solidFill>
                  <a:srgbClr val="FFFFFF"/>
                </a:solidFill>
              </a:rPr>
              <a:t>Service</a:t>
            </a:r>
            <a:endParaRPr lang="en-US" sz="1050" dirty="0">
              <a:solidFill>
                <a:srgbClr val="FFFFFF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932363" y="1989138"/>
            <a:ext cx="1511300" cy="22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50" dirty="0">
                <a:solidFill>
                  <a:srgbClr val="FFFFFF"/>
                </a:solidFill>
              </a:rPr>
              <a:t>Financial Service</a:t>
            </a:r>
            <a:endParaRPr lang="en-US" sz="1050" dirty="0">
              <a:solidFill>
                <a:srgbClr val="FFFFFF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948488" y="2781300"/>
            <a:ext cx="1727200" cy="22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solidFill>
                  <a:srgbClr val="FFFFFF"/>
                </a:solidFill>
              </a:rPr>
              <a:t>Technical Service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948488" y="2492375"/>
            <a:ext cx="1727200" cy="22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solidFill>
                  <a:srgbClr val="FFFFFF"/>
                </a:solidFill>
              </a:rPr>
              <a:t>Legal </a:t>
            </a:r>
            <a:r>
              <a:rPr lang="en-US" sz="1000" dirty="0">
                <a:solidFill>
                  <a:srgbClr val="FFFFFF"/>
                </a:solidFill>
              </a:rPr>
              <a:t>Service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4572000" y="3886200"/>
            <a:ext cx="914400" cy="411163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rgbClr val="FFFFFF"/>
                </a:solidFill>
              </a:rPr>
              <a:t>Technical</a:t>
            </a:r>
          </a:p>
          <a:p>
            <a:pPr algn="ctr">
              <a:defRPr/>
            </a:pPr>
            <a:r>
              <a:rPr lang="en-US" sz="800" dirty="0">
                <a:solidFill>
                  <a:srgbClr val="FFFFFF"/>
                </a:solidFill>
              </a:rPr>
              <a:t>Department </a:t>
            </a:r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1676400" y="3886200"/>
            <a:ext cx="838200" cy="45720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rgbClr val="FFFFFF"/>
                </a:solidFill>
              </a:rPr>
              <a:t>Philosophical</a:t>
            </a:r>
          </a:p>
          <a:p>
            <a:pPr algn="ctr">
              <a:defRPr/>
            </a:pPr>
            <a:r>
              <a:rPr lang="en-US" sz="800" dirty="0">
                <a:solidFill>
                  <a:srgbClr val="FFFFFF"/>
                </a:solidFill>
              </a:rPr>
              <a:t>Department </a:t>
            </a:r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0" y="3886200"/>
            <a:ext cx="762000" cy="334963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rgbClr val="FFFFFF"/>
                </a:solidFill>
              </a:rPr>
              <a:t>Law Department</a:t>
            </a:r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3581400" y="4724400"/>
            <a:ext cx="9144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Mathematics</a:t>
            </a:r>
          </a:p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and Informatics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3581400" y="4419600"/>
            <a:ext cx="914400" cy="22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Mathematics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4572000" y="5084763"/>
            <a:ext cx="914400" cy="3603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Civil </a:t>
            </a:r>
            <a:r>
              <a:rPr lang="en-US" sz="900" dirty="0">
                <a:solidFill>
                  <a:srgbClr val="FFFFFF"/>
                </a:solidFill>
              </a:rPr>
              <a:t>Engineering 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4572000" y="4797425"/>
            <a:ext cx="914400" cy="22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Architecture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6477000" y="4419600"/>
            <a:ext cx="914400" cy="22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Biology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562600" y="4419600"/>
            <a:ext cx="8382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Chemistry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477000" y="4724400"/>
            <a:ext cx="914400" cy="22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Rehabilitation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467600" y="4419600"/>
            <a:ext cx="762000" cy="2936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/>
              <a:t>Fine </a:t>
            </a:r>
            <a:r>
              <a:rPr lang="en-US" sz="900" dirty="0"/>
              <a:t>Arts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4572000" y="5516563"/>
            <a:ext cx="914400" cy="5048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900" dirty="0">
                <a:solidFill>
                  <a:srgbClr val="FFFFFF"/>
                </a:solidFill>
              </a:rPr>
              <a:t>Audio </a:t>
            </a:r>
            <a:r>
              <a:rPr lang="en-US" sz="900" dirty="0">
                <a:solidFill>
                  <a:srgbClr val="FFFFFF"/>
                </a:solidFill>
              </a:rPr>
              <a:t> and V</a:t>
            </a:r>
            <a:r>
              <a:rPr lang="sr-Latn-CS" sz="900" dirty="0">
                <a:solidFill>
                  <a:srgbClr val="FFFFFF"/>
                </a:solidFill>
              </a:rPr>
              <a:t>ideo</a:t>
            </a:r>
            <a:r>
              <a:rPr lang="en-US" sz="900" dirty="0">
                <a:solidFill>
                  <a:srgbClr val="FFFFFF"/>
                </a:solidFill>
              </a:rPr>
              <a:t> Technology 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4572000" y="4419600"/>
            <a:ext cx="9144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/>
              <a:t>Computer </a:t>
            </a:r>
            <a:r>
              <a:rPr lang="en-US" sz="900" dirty="0"/>
              <a:t>Engineering</a:t>
            </a:r>
            <a:endParaRPr lang="en-US" sz="900" dirty="0"/>
          </a:p>
        </p:txBody>
      </p:sp>
      <p:sp>
        <p:nvSpPr>
          <p:cNvPr id="39" name="Rounded Rectangle 38"/>
          <p:cNvSpPr/>
          <p:nvPr/>
        </p:nvSpPr>
        <p:spPr>
          <a:xfrm>
            <a:off x="0" y="4419600"/>
            <a:ext cx="762000" cy="22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rgbClr val="FFFFFF"/>
                </a:solidFill>
              </a:rPr>
              <a:t>Law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676400" y="4419600"/>
            <a:ext cx="838200" cy="22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Psychology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3581400" y="5257800"/>
            <a:ext cx="9144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900" dirty="0">
                <a:solidFill>
                  <a:srgbClr val="FFFFFF"/>
                </a:solidFill>
              </a:rPr>
              <a:t>I</a:t>
            </a:r>
            <a:r>
              <a:rPr lang="en-US" sz="900" dirty="0">
                <a:solidFill>
                  <a:srgbClr val="FFFFFF"/>
                </a:solidFill>
              </a:rPr>
              <a:t>T and </a:t>
            </a:r>
            <a:r>
              <a:rPr lang="en-US" sz="900" dirty="0">
                <a:solidFill>
                  <a:srgbClr val="FFFFFF"/>
                </a:solidFill>
              </a:rPr>
              <a:t>Physics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3581400" y="5638800"/>
            <a:ext cx="9144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Mathematics</a:t>
            </a:r>
          </a:p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and Physics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2590800" y="4953000"/>
            <a:ext cx="9144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English</a:t>
            </a:r>
          </a:p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Language </a:t>
            </a:r>
            <a:r>
              <a:rPr lang="en-US" sz="900" dirty="0">
                <a:solidFill>
                  <a:srgbClr val="FFFFFF"/>
                </a:solidFill>
              </a:rPr>
              <a:t>and </a:t>
            </a:r>
            <a:r>
              <a:rPr lang="en-US" sz="900" dirty="0">
                <a:solidFill>
                  <a:srgbClr val="FFFFFF"/>
                </a:solidFill>
              </a:rPr>
              <a:t>Literature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2590800" y="4419600"/>
            <a:ext cx="9144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Serbian Language </a:t>
            </a:r>
            <a:r>
              <a:rPr lang="en-US" sz="900" dirty="0">
                <a:solidFill>
                  <a:srgbClr val="FFFFFF"/>
                </a:solidFill>
              </a:rPr>
              <a:t>and </a:t>
            </a:r>
            <a:r>
              <a:rPr lang="en-US" sz="900" dirty="0">
                <a:solidFill>
                  <a:srgbClr val="FFFFFF"/>
                </a:solidFill>
              </a:rPr>
              <a:t>Literature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838200" y="4419600"/>
            <a:ext cx="762000" cy="2174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Economy</a:t>
            </a:r>
            <a:endParaRPr lang="en-US" sz="900" dirty="0">
              <a:solidFill>
                <a:srgbClr val="FFFFFF"/>
              </a:solidFill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>
            <a:off x="381000" y="3657600"/>
            <a:ext cx="838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4572000" y="1143000"/>
            <a:ext cx="0" cy="2501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ounded Rectangle 95"/>
          <p:cNvSpPr/>
          <p:nvPr/>
        </p:nvSpPr>
        <p:spPr>
          <a:xfrm>
            <a:off x="3810000" y="533400"/>
            <a:ext cx="1457325" cy="2936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FFFFFF"/>
                </a:solidFill>
              </a:rPr>
              <a:t>RECTOR</a:t>
            </a:r>
          </a:p>
        </p:txBody>
      </p:sp>
      <p:sp>
        <p:nvSpPr>
          <p:cNvPr id="97" name="Rounded Rectangle 96"/>
          <p:cNvSpPr/>
          <p:nvPr/>
        </p:nvSpPr>
        <p:spPr>
          <a:xfrm>
            <a:off x="3810000" y="914400"/>
            <a:ext cx="1457325" cy="2936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FFFFFF"/>
                </a:solidFill>
              </a:rPr>
              <a:t>SENATE</a:t>
            </a:r>
          </a:p>
        </p:txBody>
      </p:sp>
      <p:sp>
        <p:nvSpPr>
          <p:cNvPr id="105" name="Rounded Rectangle 104"/>
          <p:cNvSpPr/>
          <p:nvPr/>
        </p:nvSpPr>
        <p:spPr>
          <a:xfrm>
            <a:off x="6948488" y="3068638"/>
            <a:ext cx="1727200" cy="22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solidFill>
                  <a:srgbClr val="FFFFFF"/>
                </a:solidFill>
              </a:rPr>
              <a:t>IT </a:t>
            </a:r>
            <a:r>
              <a:rPr lang="en-US" sz="1000" dirty="0">
                <a:solidFill>
                  <a:srgbClr val="FFFFFF"/>
                </a:solidFill>
              </a:rPr>
              <a:t>Service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113" name="Rounded Rectangle 112"/>
          <p:cNvSpPr/>
          <p:nvPr/>
        </p:nvSpPr>
        <p:spPr>
          <a:xfrm>
            <a:off x="468313" y="2276475"/>
            <a:ext cx="1727200" cy="215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1100" dirty="0">
                <a:solidFill>
                  <a:srgbClr val="FFFFFF"/>
                </a:solidFill>
              </a:rPr>
              <a:t>Student</a:t>
            </a:r>
            <a:r>
              <a:rPr lang="en-US" sz="1100" dirty="0">
                <a:solidFill>
                  <a:srgbClr val="FFFFFF"/>
                </a:solidFill>
              </a:rPr>
              <a:t> </a:t>
            </a:r>
            <a:r>
              <a:rPr lang="en-US" sz="1100" dirty="0">
                <a:solidFill>
                  <a:srgbClr val="FFFFFF"/>
                </a:solidFill>
              </a:rPr>
              <a:t>Parliament</a:t>
            </a:r>
            <a:endParaRPr lang="en-US" sz="1100" dirty="0">
              <a:solidFill>
                <a:srgbClr val="FFFFFF"/>
              </a:solidFill>
            </a:endParaRPr>
          </a:p>
        </p:txBody>
      </p:sp>
      <p:sp>
        <p:nvSpPr>
          <p:cNvPr id="134" name="Rounded Rectangle 133"/>
          <p:cNvSpPr/>
          <p:nvPr/>
        </p:nvSpPr>
        <p:spPr>
          <a:xfrm>
            <a:off x="5562600" y="4800600"/>
            <a:ext cx="838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Agriculture </a:t>
            </a:r>
            <a:r>
              <a:rPr lang="en-US" sz="900" dirty="0">
                <a:solidFill>
                  <a:srgbClr val="FFFFFF"/>
                </a:solidFill>
              </a:rPr>
              <a:t>Production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35" name="Rounded Rectangle 134"/>
          <p:cNvSpPr/>
          <p:nvPr/>
        </p:nvSpPr>
        <p:spPr>
          <a:xfrm>
            <a:off x="6477000" y="5029200"/>
            <a:ext cx="914400" cy="22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900" dirty="0">
                <a:solidFill>
                  <a:srgbClr val="FFFFFF"/>
                </a:solidFill>
              </a:rPr>
              <a:t>Sport</a:t>
            </a:r>
            <a:r>
              <a:rPr lang="en-US" sz="900" dirty="0">
                <a:solidFill>
                  <a:srgbClr val="FFFFFF"/>
                </a:solidFill>
              </a:rPr>
              <a:t> and PE</a:t>
            </a:r>
          </a:p>
        </p:txBody>
      </p:sp>
      <p:cxnSp>
        <p:nvCxnSpPr>
          <p:cNvPr id="117" name="Straight Connector 116"/>
          <p:cNvCxnSpPr/>
          <p:nvPr/>
        </p:nvCxnSpPr>
        <p:spPr>
          <a:xfrm rot="5400000" flipH="1" flipV="1">
            <a:off x="1104901" y="3771900"/>
            <a:ext cx="228600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rot="5400000" flipH="1" flipV="1">
            <a:off x="2933701" y="3771900"/>
            <a:ext cx="228600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 rot="5400000" flipH="1" flipV="1">
            <a:off x="3924301" y="3771900"/>
            <a:ext cx="228600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stCxn id="27" idx="0"/>
          </p:cNvCxnSpPr>
          <p:nvPr/>
        </p:nvCxnSpPr>
        <p:spPr>
          <a:xfrm rot="5400000" flipH="1" flipV="1">
            <a:off x="267494" y="3771106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ounded Rectangle 65"/>
          <p:cNvSpPr/>
          <p:nvPr/>
        </p:nvSpPr>
        <p:spPr>
          <a:xfrm>
            <a:off x="838200" y="3886200"/>
            <a:ext cx="762000" cy="334963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rgbClr val="FFFFFF"/>
                </a:solidFill>
              </a:rPr>
              <a:t>Economy Department</a:t>
            </a:r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2590800" y="3886200"/>
            <a:ext cx="914400" cy="422275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800" dirty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en-US" sz="800" dirty="0"/>
              <a:t>Philological </a:t>
            </a:r>
            <a:r>
              <a:rPr lang="en-US" sz="800" dirty="0">
                <a:solidFill>
                  <a:srgbClr val="FFFFFF"/>
                </a:solidFill>
              </a:rPr>
              <a:t>Department </a:t>
            </a:r>
            <a:endParaRPr lang="en-US" sz="800" dirty="0"/>
          </a:p>
          <a:p>
            <a:pPr algn="ctr">
              <a:defRPr/>
            </a:pPr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3581400" y="3886200"/>
            <a:ext cx="914400" cy="422275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rgbClr val="FFFFFF"/>
                </a:solidFill>
              </a:rPr>
              <a:t>Mathematical</a:t>
            </a:r>
            <a:endParaRPr lang="en-US" sz="800" dirty="0"/>
          </a:p>
          <a:p>
            <a:pPr algn="ctr">
              <a:defRPr/>
            </a:pPr>
            <a:r>
              <a:rPr lang="en-US" sz="800" dirty="0">
                <a:solidFill>
                  <a:srgbClr val="FFFFFF"/>
                </a:solidFill>
              </a:rPr>
              <a:t>Department </a:t>
            </a:r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6477000" y="3886200"/>
            <a:ext cx="914400" cy="422275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800" dirty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en-US" sz="800" dirty="0"/>
              <a:t>Biomedical </a:t>
            </a:r>
            <a:r>
              <a:rPr lang="en-US" sz="800" dirty="0">
                <a:solidFill>
                  <a:srgbClr val="FFFFFF"/>
                </a:solidFill>
              </a:rPr>
              <a:t>Department</a:t>
            </a:r>
            <a:endParaRPr lang="en-US" sz="800" dirty="0"/>
          </a:p>
          <a:p>
            <a:pPr algn="ctr">
              <a:defRPr/>
            </a:pPr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5562600" y="3886200"/>
            <a:ext cx="838200" cy="411163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/>
              <a:t>Chemical Technology</a:t>
            </a:r>
          </a:p>
          <a:p>
            <a:pPr algn="ctr">
              <a:defRPr/>
            </a:pPr>
            <a:r>
              <a:rPr lang="en-US" sz="800" dirty="0">
                <a:solidFill>
                  <a:srgbClr val="FFFFFF"/>
                </a:solidFill>
              </a:rPr>
              <a:t>Department </a:t>
            </a:r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7429500" y="3929063"/>
            <a:ext cx="776288" cy="411162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rgbClr val="FFFFFF"/>
                </a:solidFill>
              </a:rPr>
              <a:t> Art</a:t>
            </a:r>
          </a:p>
          <a:p>
            <a:pPr>
              <a:defRPr/>
            </a:pPr>
            <a:r>
              <a:rPr lang="en-US" sz="800" dirty="0">
                <a:solidFill>
                  <a:srgbClr val="FFFFFF"/>
                </a:solidFill>
              </a:rPr>
              <a:t>Department</a:t>
            </a:r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5580063" y="5229225"/>
            <a:ext cx="838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/>
              <a:t>Food </a:t>
            </a:r>
            <a:r>
              <a:rPr lang="en-US" sz="900" dirty="0"/>
              <a:t>Technology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8243888" y="3860800"/>
            <a:ext cx="900112" cy="40640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700" dirty="0"/>
          </a:p>
          <a:p>
            <a:pPr algn="ctr">
              <a:defRPr/>
            </a:pPr>
            <a:r>
              <a:rPr lang="en-US" sz="750" dirty="0"/>
              <a:t>Multidisciplinary</a:t>
            </a:r>
          </a:p>
          <a:p>
            <a:pPr algn="ctr">
              <a:defRPr/>
            </a:pPr>
            <a:r>
              <a:rPr lang="en-US" sz="800" dirty="0">
                <a:solidFill>
                  <a:srgbClr val="FFFFFF"/>
                </a:solidFill>
              </a:rPr>
              <a:t>Department</a:t>
            </a:r>
            <a:endParaRPr lang="en-US" sz="800" dirty="0">
              <a:solidFill>
                <a:srgbClr val="FFFFFF"/>
              </a:solidFill>
            </a:endParaRPr>
          </a:p>
          <a:p>
            <a:pPr algn="ctr">
              <a:defRPr/>
            </a:pPr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8305800" y="4419600"/>
            <a:ext cx="838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/>
              <a:t>Energy Efficiency</a:t>
            </a:r>
            <a:endParaRPr lang="en-US" sz="900" dirty="0">
              <a:solidFill>
                <a:srgbClr val="FFFFFF"/>
              </a:solidFill>
            </a:endParaRPr>
          </a:p>
        </p:txBody>
      </p:sp>
      <p:cxnSp>
        <p:nvCxnSpPr>
          <p:cNvPr id="91" name="Straight Connector 90"/>
          <p:cNvCxnSpPr/>
          <p:nvPr/>
        </p:nvCxnSpPr>
        <p:spPr>
          <a:xfrm rot="5400000" flipH="1" flipV="1">
            <a:off x="2019301" y="3771900"/>
            <a:ext cx="228600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rot="5400000" flipH="1" flipV="1">
            <a:off x="4915694" y="3771106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 rot="5400000" flipH="1" flipV="1">
            <a:off x="5830094" y="3771106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rot="5400000" flipH="1" flipV="1">
            <a:off x="6820694" y="3771106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rot="5400000" flipH="1" flipV="1">
            <a:off x="7735094" y="3771106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 rot="5400000" flipH="1" flipV="1">
            <a:off x="8649494" y="3771106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ounded Rectangle 88"/>
          <p:cNvSpPr/>
          <p:nvPr/>
        </p:nvSpPr>
        <p:spPr>
          <a:xfrm>
            <a:off x="6948488" y="1916113"/>
            <a:ext cx="1727200" cy="2317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l-SI" sz="1000" dirty="0">
                <a:solidFill>
                  <a:srgbClr val="FFFFFF"/>
                </a:solidFill>
              </a:rPr>
              <a:t>Rector </a:t>
            </a:r>
            <a:r>
              <a:rPr lang="en-US" sz="1000" dirty="0">
                <a:solidFill>
                  <a:srgbClr val="FFFFFF"/>
                </a:solidFill>
              </a:rPr>
              <a:t>O</a:t>
            </a:r>
            <a:r>
              <a:rPr lang="sl-SI" sz="1000" dirty="0">
                <a:solidFill>
                  <a:srgbClr val="FFFFFF"/>
                </a:solidFill>
              </a:rPr>
              <a:t>ffice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468313" y="2852738"/>
            <a:ext cx="1727200" cy="2889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l-SI" sz="1050" dirty="0">
                <a:solidFill>
                  <a:srgbClr val="FFFFFF"/>
                </a:solidFill>
              </a:rPr>
              <a:t> </a:t>
            </a:r>
            <a:r>
              <a:rPr lang="en-US" sz="1050" dirty="0">
                <a:solidFill>
                  <a:srgbClr val="FFFFFF"/>
                </a:solidFill>
              </a:rPr>
              <a:t>Q</a:t>
            </a:r>
            <a:r>
              <a:rPr lang="sl-SI" sz="1050" dirty="0">
                <a:solidFill>
                  <a:srgbClr val="FFFFFF"/>
                </a:solidFill>
              </a:rPr>
              <a:t>uality </a:t>
            </a:r>
            <a:r>
              <a:rPr lang="en-US" sz="1050" dirty="0">
                <a:solidFill>
                  <a:srgbClr val="FFFFFF"/>
                </a:solidFill>
              </a:rPr>
              <a:t>A</a:t>
            </a:r>
            <a:r>
              <a:rPr lang="sl-SI" sz="1050" dirty="0">
                <a:solidFill>
                  <a:srgbClr val="FFFFFF"/>
                </a:solidFill>
              </a:rPr>
              <a:t>ssurance</a:t>
            </a:r>
            <a:r>
              <a:rPr lang="en-US" sz="1050" dirty="0">
                <a:solidFill>
                  <a:srgbClr val="FFFFFF"/>
                </a:solidFill>
              </a:rPr>
              <a:t> Centre </a:t>
            </a:r>
            <a:endParaRPr lang="en-US" sz="1050" dirty="0">
              <a:solidFill>
                <a:srgbClr val="FFFFFF"/>
              </a:solidFill>
            </a:endParaRPr>
          </a:p>
        </p:txBody>
      </p:sp>
      <p:sp>
        <p:nvSpPr>
          <p:cNvPr id="98" name="Rounded Rectangle 97"/>
          <p:cNvSpPr/>
          <p:nvPr/>
        </p:nvSpPr>
        <p:spPr>
          <a:xfrm>
            <a:off x="468313" y="2565400"/>
            <a:ext cx="1727200" cy="215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1050" dirty="0">
                <a:solidFill>
                  <a:srgbClr val="FFFFFF"/>
                </a:solidFill>
              </a:rPr>
              <a:t>Student</a:t>
            </a:r>
            <a:r>
              <a:rPr lang="en-US" sz="1050" dirty="0">
                <a:solidFill>
                  <a:srgbClr val="FFFFFF"/>
                </a:solidFill>
              </a:rPr>
              <a:t> Vice chancellor </a:t>
            </a:r>
          </a:p>
        </p:txBody>
      </p:sp>
      <p:sp>
        <p:nvSpPr>
          <p:cNvPr id="92" name="TextBox 5"/>
          <p:cNvSpPr txBox="1">
            <a:spLocks noChangeArrowheads="1"/>
          </p:cNvSpPr>
          <p:nvPr/>
        </p:nvSpPr>
        <p:spPr bwMode="auto">
          <a:xfrm>
            <a:off x="5357813" y="0"/>
            <a:ext cx="2520950" cy="10779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+mn-cs"/>
              </a:rPr>
              <a:t>Organizational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+mn-cs"/>
              </a:rPr>
              <a:t>Structure </a:t>
            </a:r>
            <a:endParaRPr lang="en-US" sz="3200" b="1" dirty="0">
              <a:solidFill>
                <a:schemeClr val="tx2">
                  <a:lumMod val="75000"/>
                </a:schemeClr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102" name="Rounded Rectangle 101"/>
          <p:cNvSpPr/>
          <p:nvPr/>
        </p:nvSpPr>
        <p:spPr>
          <a:xfrm>
            <a:off x="468313" y="1412875"/>
            <a:ext cx="1582737" cy="43180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 TEACHING VICE RECTOR</a:t>
            </a:r>
            <a:endParaRPr lang="sr-Latn-CS" sz="1200" dirty="0">
              <a:solidFill>
                <a:srgbClr val="FFFFFF"/>
              </a:solidFill>
            </a:endParaRPr>
          </a:p>
        </p:txBody>
      </p:sp>
      <p:sp>
        <p:nvSpPr>
          <p:cNvPr id="115" name="Rounded Rectangle 114"/>
          <p:cNvSpPr/>
          <p:nvPr/>
        </p:nvSpPr>
        <p:spPr>
          <a:xfrm>
            <a:off x="4932363" y="1412875"/>
            <a:ext cx="1511300" cy="43180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 FINANCE VICE </a:t>
            </a:r>
            <a:r>
              <a:rPr lang="en-US" sz="1200" dirty="0">
                <a:solidFill>
                  <a:srgbClr val="FFFFFF"/>
                </a:solidFill>
              </a:rPr>
              <a:t>RECTOR </a:t>
            </a:r>
          </a:p>
        </p:txBody>
      </p:sp>
      <p:cxnSp>
        <p:nvCxnSpPr>
          <p:cNvPr id="121" name="Straight Connector 120"/>
          <p:cNvCxnSpPr/>
          <p:nvPr/>
        </p:nvCxnSpPr>
        <p:spPr>
          <a:xfrm>
            <a:off x="1258888" y="1268413"/>
            <a:ext cx="64817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 flipV="1">
            <a:off x="5724525" y="1268413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Rounded Rectangle 123"/>
          <p:cNvSpPr/>
          <p:nvPr/>
        </p:nvSpPr>
        <p:spPr>
          <a:xfrm>
            <a:off x="2627313" y="1412875"/>
            <a:ext cx="1657350" cy="43180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 SCIENCE VICE </a:t>
            </a:r>
            <a:r>
              <a:rPr lang="en-US" sz="1200" dirty="0">
                <a:solidFill>
                  <a:srgbClr val="FFFFFF"/>
                </a:solidFill>
              </a:rPr>
              <a:t>RECTOR </a:t>
            </a:r>
          </a:p>
        </p:txBody>
      </p:sp>
      <p:cxnSp>
        <p:nvCxnSpPr>
          <p:cNvPr id="125" name="Straight Connector 124"/>
          <p:cNvCxnSpPr/>
          <p:nvPr/>
        </p:nvCxnSpPr>
        <p:spPr>
          <a:xfrm flipV="1">
            <a:off x="3419475" y="1268413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 flipV="1">
            <a:off x="1258888" y="1268413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Rounded Rectangle 126"/>
          <p:cNvSpPr/>
          <p:nvPr/>
        </p:nvSpPr>
        <p:spPr>
          <a:xfrm>
            <a:off x="6875463" y="1412875"/>
            <a:ext cx="1800225" cy="43180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50" dirty="0">
                <a:solidFill>
                  <a:srgbClr val="FFFFFF"/>
                </a:solidFill>
              </a:rPr>
              <a:t> </a:t>
            </a:r>
            <a:r>
              <a:rPr lang="en-US" sz="1050" dirty="0">
                <a:solidFill>
                  <a:srgbClr val="FFFFFF"/>
                </a:solidFill>
              </a:rPr>
              <a:t>LEGAL AND ADMINISTRATION </a:t>
            </a:r>
            <a:r>
              <a:rPr lang="en-US" sz="1050" dirty="0">
                <a:solidFill>
                  <a:srgbClr val="FFFFFF"/>
                </a:solidFill>
              </a:rPr>
              <a:t>ISSUES VICE RECTOR </a:t>
            </a:r>
            <a:endParaRPr lang="en-US" sz="1050" dirty="0">
              <a:solidFill>
                <a:srgbClr val="FFFFFF"/>
              </a:solidFill>
            </a:endParaRPr>
          </a:p>
        </p:txBody>
      </p:sp>
      <p:cxnSp>
        <p:nvCxnSpPr>
          <p:cNvPr id="128" name="Straight Connector 127"/>
          <p:cNvCxnSpPr/>
          <p:nvPr/>
        </p:nvCxnSpPr>
        <p:spPr>
          <a:xfrm flipV="1">
            <a:off x="7740650" y="1268413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Rounded Rectangle 129"/>
          <p:cNvSpPr/>
          <p:nvPr/>
        </p:nvSpPr>
        <p:spPr>
          <a:xfrm>
            <a:off x="6948488" y="2205038"/>
            <a:ext cx="1727200" cy="22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l-SI" sz="1000" dirty="0">
                <a:solidFill>
                  <a:srgbClr val="FFFFFF"/>
                </a:solidFill>
              </a:rPr>
              <a:t>General </a:t>
            </a:r>
            <a:r>
              <a:rPr lang="en-US" sz="1000" dirty="0">
                <a:solidFill>
                  <a:srgbClr val="FFFFFF"/>
                </a:solidFill>
              </a:rPr>
              <a:t>S</a:t>
            </a:r>
            <a:r>
              <a:rPr lang="sl-SI" sz="1000" dirty="0">
                <a:solidFill>
                  <a:srgbClr val="FFFFFF"/>
                </a:solidFill>
              </a:rPr>
              <a:t>ecretary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145" name="Rounded Rectangle 144"/>
          <p:cNvSpPr/>
          <p:nvPr/>
        </p:nvSpPr>
        <p:spPr>
          <a:xfrm>
            <a:off x="6948488" y="3357563"/>
            <a:ext cx="1727200" cy="2301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l-SI" sz="1000" dirty="0">
                <a:solidFill>
                  <a:srgbClr val="FFFFFF"/>
                </a:solidFill>
              </a:rPr>
              <a:t>Human </a:t>
            </a:r>
            <a:r>
              <a:rPr lang="en-US" sz="1000" dirty="0">
                <a:solidFill>
                  <a:srgbClr val="FFFFFF"/>
                </a:solidFill>
              </a:rPr>
              <a:t>R</a:t>
            </a:r>
            <a:r>
              <a:rPr lang="sl-SI" sz="1000" dirty="0">
                <a:solidFill>
                  <a:srgbClr val="FFFFFF"/>
                </a:solidFill>
              </a:rPr>
              <a:t>esources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147" name="Rounded Rectangle 146"/>
          <p:cNvSpPr/>
          <p:nvPr/>
        </p:nvSpPr>
        <p:spPr>
          <a:xfrm>
            <a:off x="1619250" y="3213100"/>
            <a:ext cx="2016125" cy="1444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l-SI" sz="1050" dirty="0">
                <a:solidFill>
                  <a:srgbClr val="FFFFFF"/>
                </a:solidFill>
              </a:rPr>
              <a:t>Quality </a:t>
            </a:r>
            <a:r>
              <a:rPr lang="en-US" sz="1050" dirty="0">
                <a:solidFill>
                  <a:srgbClr val="FFFFFF"/>
                </a:solidFill>
              </a:rPr>
              <a:t>A</a:t>
            </a:r>
            <a:r>
              <a:rPr lang="sl-SI" sz="1050" dirty="0">
                <a:solidFill>
                  <a:srgbClr val="FFFFFF"/>
                </a:solidFill>
              </a:rPr>
              <a:t>ssurance </a:t>
            </a:r>
            <a:r>
              <a:rPr lang="en-US" sz="1050" dirty="0">
                <a:solidFill>
                  <a:srgbClr val="FFFFFF"/>
                </a:solidFill>
              </a:rPr>
              <a:t>O</a:t>
            </a:r>
            <a:r>
              <a:rPr lang="sl-SI" sz="1050" dirty="0">
                <a:solidFill>
                  <a:srgbClr val="FFFFFF"/>
                </a:solidFill>
              </a:rPr>
              <a:t>ffice</a:t>
            </a:r>
            <a:endParaRPr lang="en-US" sz="1050" dirty="0">
              <a:solidFill>
                <a:srgbClr val="FFFFFF"/>
              </a:solidFill>
            </a:endParaRPr>
          </a:p>
        </p:txBody>
      </p:sp>
      <p:sp>
        <p:nvSpPr>
          <p:cNvPr id="148" name="Rounded Rectangle 147"/>
          <p:cNvSpPr/>
          <p:nvPr/>
        </p:nvSpPr>
        <p:spPr>
          <a:xfrm>
            <a:off x="1619250" y="3429000"/>
            <a:ext cx="2016125" cy="1444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l-SI" sz="1050" dirty="0">
                <a:solidFill>
                  <a:srgbClr val="FFFFFF"/>
                </a:solidFill>
              </a:rPr>
              <a:t>Career </a:t>
            </a:r>
            <a:r>
              <a:rPr lang="en-US" sz="1050" dirty="0">
                <a:solidFill>
                  <a:srgbClr val="FFFFFF"/>
                </a:solidFill>
              </a:rPr>
              <a:t>D</a:t>
            </a:r>
            <a:r>
              <a:rPr lang="sl-SI" sz="1050" dirty="0">
                <a:solidFill>
                  <a:srgbClr val="FFFFFF"/>
                </a:solidFill>
              </a:rPr>
              <a:t>evelopment</a:t>
            </a:r>
            <a:r>
              <a:rPr lang="en-US" sz="1050" dirty="0">
                <a:solidFill>
                  <a:srgbClr val="FFFFFF"/>
                </a:solidFill>
              </a:rPr>
              <a:t> Office </a:t>
            </a:r>
            <a:endParaRPr lang="en-US" sz="1050" dirty="0">
              <a:solidFill>
                <a:srgbClr val="FFFFFF"/>
              </a:solidFill>
            </a:endParaRPr>
          </a:p>
        </p:txBody>
      </p:sp>
      <p:cxnSp>
        <p:nvCxnSpPr>
          <p:cNvPr id="149" name="Straight Connector 148"/>
          <p:cNvCxnSpPr/>
          <p:nvPr/>
        </p:nvCxnSpPr>
        <p:spPr>
          <a:xfrm flipV="1">
            <a:off x="1258888" y="3141663"/>
            <a:ext cx="0" cy="358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/>
          <p:nvPr/>
        </p:nvCxnSpPr>
        <p:spPr>
          <a:xfrm>
            <a:off x="1258888" y="3500438"/>
            <a:ext cx="3603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/>
          <p:nvPr/>
        </p:nvCxnSpPr>
        <p:spPr>
          <a:xfrm>
            <a:off x="1258888" y="3284538"/>
            <a:ext cx="3603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Rounded Rectangle 165"/>
          <p:cNvSpPr/>
          <p:nvPr/>
        </p:nvSpPr>
        <p:spPr>
          <a:xfrm>
            <a:off x="2627313" y="1989138"/>
            <a:ext cx="1657350" cy="2873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50" dirty="0">
                <a:solidFill>
                  <a:srgbClr val="FFFFFF"/>
                </a:solidFill>
              </a:rPr>
              <a:t> </a:t>
            </a:r>
            <a:r>
              <a:rPr lang="en-US" sz="1050" dirty="0">
                <a:solidFill>
                  <a:srgbClr val="FFFFFF"/>
                </a:solidFill>
              </a:rPr>
              <a:t>R</a:t>
            </a:r>
            <a:r>
              <a:rPr lang="en-US" sz="1050" dirty="0">
                <a:solidFill>
                  <a:srgbClr val="FFFFFF"/>
                </a:solidFill>
              </a:rPr>
              <a:t>esearch </a:t>
            </a:r>
            <a:r>
              <a:rPr lang="en-US" sz="1050" dirty="0">
                <a:solidFill>
                  <a:srgbClr val="FFFFFF"/>
                </a:solidFill>
              </a:rPr>
              <a:t>and  </a:t>
            </a:r>
            <a:r>
              <a:rPr lang="en-US" sz="1050" dirty="0">
                <a:solidFill>
                  <a:srgbClr val="FFFFFF"/>
                </a:solidFill>
              </a:rPr>
              <a:t>Science</a:t>
            </a:r>
          </a:p>
          <a:p>
            <a:pPr algn="ctr">
              <a:defRPr/>
            </a:pPr>
            <a:r>
              <a:rPr lang="en-US" sz="1050" dirty="0">
                <a:solidFill>
                  <a:srgbClr val="FFFFFF"/>
                </a:solidFill>
              </a:rPr>
              <a:t>Centre </a:t>
            </a:r>
            <a:endParaRPr lang="en-US" sz="1050" dirty="0">
              <a:solidFill>
                <a:srgbClr val="FFFFFF"/>
              </a:solidFill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2627313" y="2349500"/>
            <a:ext cx="1657350" cy="2873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50" dirty="0">
                <a:solidFill>
                  <a:srgbClr val="FFFFFF"/>
                </a:solidFill>
              </a:rPr>
              <a:t> </a:t>
            </a:r>
            <a:r>
              <a:rPr lang="en-US" sz="1050" dirty="0">
                <a:solidFill>
                  <a:srgbClr val="FFFFFF"/>
                </a:solidFill>
              </a:rPr>
              <a:t>I</a:t>
            </a:r>
            <a:r>
              <a:rPr lang="en-US" sz="1050" dirty="0">
                <a:solidFill>
                  <a:srgbClr val="FFFFFF"/>
                </a:solidFill>
              </a:rPr>
              <a:t>nformation Technology Centre </a:t>
            </a:r>
            <a:endParaRPr lang="en-US" sz="1050" dirty="0">
              <a:solidFill>
                <a:srgbClr val="FFFFFF"/>
              </a:solidFill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2627313" y="2708275"/>
            <a:ext cx="1657350" cy="149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l-SI" sz="1050" dirty="0">
                <a:solidFill>
                  <a:srgbClr val="FFFFFF"/>
                </a:solidFill>
              </a:rPr>
              <a:t>International </a:t>
            </a:r>
            <a:r>
              <a:rPr lang="en-US" sz="1050" dirty="0">
                <a:solidFill>
                  <a:srgbClr val="FFFFFF"/>
                </a:solidFill>
              </a:rPr>
              <a:t>Cooperation </a:t>
            </a:r>
            <a:endParaRPr lang="en-US" sz="1050" dirty="0">
              <a:solidFill>
                <a:srgbClr val="FFFFFF"/>
              </a:solidFill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5580063" y="5661025"/>
            <a:ext cx="8636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50" dirty="0"/>
              <a:t>Biotechnology</a:t>
            </a:r>
            <a:endParaRPr lang="en-US" sz="850" dirty="0">
              <a:solidFill>
                <a:srgbClr val="FFFFFF"/>
              </a:solidFill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8316913" y="4868863"/>
            <a:ext cx="827087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50" dirty="0">
                <a:solidFill>
                  <a:srgbClr val="FFFFFF"/>
                </a:solidFill>
              </a:rPr>
              <a:t>Management</a:t>
            </a:r>
            <a:r>
              <a:rPr lang="en-US" sz="900" dirty="0">
                <a:solidFill>
                  <a:srgbClr val="FFFFFF"/>
                </a:solidFill>
              </a:rPr>
              <a:t> </a:t>
            </a:r>
            <a:r>
              <a:rPr lang="en-US" sz="900" dirty="0">
                <a:solidFill>
                  <a:srgbClr val="FFFFFF"/>
                </a:solidFill>
              </a:rPr>
              <a:t>in </a:t>
            </a:r>
            <a:r>
              <a:rPr lang="en-US" sz="900" dirty="0">
                <a:solidFill>
                  <a:srgbClr val="FFFFFF"/>
                </a:solidFill>
              </a:rPr>
              <a:t>HE</a:t>
            </a:r>
          </a:p>
        </p:txBody>
      </p:sp>
      <p:pic>
        <p:nvPicPr>
          <p:cNvPr id="16462" name="Picture 8" descr="C:\Documents and Settings\irfan.hodzic\My Documents\Downloads\LogoTEMPU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0"/>
            <a:ext cx="1500188" cy="105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" name="Picture 81" descr="Logo col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29586" y="0"/>
            <a:ext cx="1071570" cy="1101137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810000" y="152400"/>
            <a:ext cx="1457325" cy="2936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>
                <a:solidFill>
                  <a:srgbClr val="FFFFFF"/>
                </a:solidFill>
              </a:rPr>
              <a:t>COUNCIL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6013" y="1557338"/>
            <a:ext cx="1439862" cy="43180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TEACHING VICE RECTOR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716463" y="1557338"/>
            <a:ext cx="1511300" cy="43180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 FINANCE VICE RECTOR</a:t>
            </a:r>
            <a:endParaRPr lang="en-US" sz="1200" dirty="0">
              <a:solidFill>
                <a:srgbClr val="FFFFFF"/>
              </a:solidFill>
            </a:endParaRPr>
          </a:p>
        </p:txBody>
      </p:sp>
      <p:cxnSp>
        <p:nvCxnSpPr>
          <p:cNvPr id="78" name="Straight Connector 77"/>
          <p:cNvCxnSpPr/>
          <p:nvPr/>
        </p:nvCxnSpPr>
        <p:spPr>
          <a:xfrm>
            <a:off x="1835150" y="1412875"/>
            <a:ext cx="56165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ounded Rectangle 95"/>
          <p:cNvSpPr/>
          <p:nvPr/>
        </p:nvSpPr>
        <p:spPr>
          <a:xfrm>
            <a:off x="3810000" y="533400"/>
            <a:ext cx="1457325" cy="2936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>
                <a:solidFill>
                  <a:srgbClr val="FFFFFF"/>
                </a:solidFill>
              </a:rPr>
              <a:t>RECTOR</a:t>
            </a:r>
          </a:p>
        </p:txBody>
      </p:sp>
      <p:sp>
        <p:nvSpPr>
          <p:cNvPr id="97" name="Rounded Rectangle 96"/>
          <p:cNvSpPr/>
          <p:nvPr/>
        </p:nvSpPr>
        <p:spPr>
          <a:xfrm>
            <a:off x="3810000" y="914400"/>
            <a:ext cx="1457325" cy="2936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FFFFFF"/>
                </a:solidFill>
              </a:rPr>
              <a:t>SENATE</a:t>
            </a:r>
          </a:p>
        </p:txBody>
      </p:sp>
      <p:cxnSp>
        <p:nvCxnSpPr>
          <p:cNvPr id="120" name="Straight Connector 119"/>
          <p:cNvCxnSpPr/>
          <p:nvPr/>
        </p:nvCxnSpPr>
        <p:spPr>
          <a:xfrm flipV="1">
            <a:off x="5435600" y="1412875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ounded Rectangle 115"/>
          <p:cNvSpPr/>
          <p:nvPr/>
        </p:nvSpPr>
        <p:spPr>
          <a:xfrm>
            <a:off x="3276600" y="2924175"/>
            <a:ext cx="2447925" cy="2889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rgbClr val="FFFFFF"/>
                </a:solidFill>
              </a:rPr>
              <a:t>DEPARTMENTS COUNCIL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2843213" y="1557338"/>
            <a:ext cx="1514475" cy="43180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SCIENCE VICE RECTOR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92" name="TextBox 5"/>
          <p:cNvSpPr txBox="1">
            <a:spLocks noChangeArrowheads="1"/>
          </p:cNvSpPr>
          <p:nvPr/>
        </p:nvSpPr>
        <p:spPr bwMode="auto">
          <a:xfrm>
            <a:off x="5364163" y="0"/>
            <a:ext cx="2286000" cy="10779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+mn-cs"/>
              </a:rPr>
              <a:t>Management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+mn-cs"/>
              </a:rPr>
              <a:t>Structure </a:t>
            </a:r>
            <a:endParaRPr lang="en-US" sz="3200" b="1" dirty="0">
              <a:solidFill>
                <a:schemeClr val="tx2">
                  <a:lumMod val="75000"/>
                </a:schemeClr>
              </a:solidFill>
              <a:latin typeface="Arial Narrow" pitchFamily="34" charset="0"/>
              <a:cs typeface="Times New Roman" pitchFamily="18" charset="0"/>
            </a:endParaRPr>
          </a:p>
        </p:txBody>
      </p:sp>
      <p:cxnSp>
        <p:nvCxnSpPr>
          <p:cNvPr id="123" name="Straight Connector 122"/>
          <p:cNvCxnSpPr/>
          <p:nvPr/>
        </p:nvCxnSpPr>
        <p:spPr>
          <a:xfrm flipV="1">
            <a:off x="3635375" y="1412875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 flipV="1">
            <a:off x="1835150" y="1412875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Rounded Rectangle 141"/>
          <p:cNvSpPr/>
          <p:nvPr/>
        </p:nvSpPr>
        <p:spPr>
          <a:xfrm>
            <a:off x="6516688" y="1557338"/>
            <a:ext cx="1800225" cy="43180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50" dirty="0">
                <a:solidFill>
                  <a:srgbClr val="FFFFFF"/>
                </a:solidFill>
              </a:rPr>
              <a:t> LEGAL AND ADMINISTRATION ISSUES VICE RECTOR </a:t>
            </a:r>
            <a:endParaRPr lang="en-US" sz="1050" dirty="0">
              <a:solidFill>
                <a:srgbClr val="FFFFFF"/>
              </a:solidFill>
            </a:endParaRPr>
          </a:p>
        </p:txBody>
      </p:sp>
      <p:cxnSp>
        <p:nvCxnSpPr>
          <p:cNvPr id="144" name="Straight Connector 143"/>
          <p:cNvCxnSpPr/>
          <p:nvPr/>
        </p:nvCxnSpPr>
        <p:spPr>
          <a:xfrm flipV="1">
            <a:off x="7451725" y="1412875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Rounded Rectangle 151"/>
          <p:cNvSpPr/>
          <p:nvPr/>
        </p:nvSpPr>
        <p:spPr>
          <a:xfrm>
            <a:off x="3348038" y="3284538"/>
            <a:ext cx="2303462" cy="2889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l-SI" sz="1200" dirty="0">
                <a:solidFill>
                  <a:srgbClr val="FFFFFF"/>
                </a:solidFill>
              </a:rPr>
              <a:t>HEAD OF </a:t>
            </a:r>
            <a:r>
              <a:rPr lang="en-US" sz="1200" dirty="0">
                <a:solidFill>
                  <a:srgbClr val="FFFFFF"/>
                </a:solidFill>
              </a:rPr>
              <a:t>DEPARTMENTS</a:t>
            </a:r>
          </a:p>
        </p:txBody>
      </p:sp>
      <p:sp>
        <p:nvSpPr>
          <p:cNvPr id="192" name="Rounded Rectangle 191"/>
          <p:cNvSpPr/>
          <p:nvPr/>
        </p:nvSpPr>
        <p:spPr>
          <a:xfrm>
            <a:off x="3563938" y="3644900"/>
            <a:ext cx="1944687" cy="2873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l-SI" sz="1100" dirty="0">
                <a:solidFill>
                  <a:srgbClr val="FFFFFF"/>
                </a:solidFill>
              </a:rPr>
              <a:t>HEAD OF STUDY PROGRAMS</a:t>
            </a:r>
            <a:endParaRPr lang="en-US" sz="1100" dirty="0">
              <a:solidFill>
                <a:srgbClr val="FFFFFF"/>
              </a:solidFill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3059113" y="2133600"/>
            <a:ext cx="2952750" cy="3587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rgbClr val="FFFFFF"/>
                </a:solidFill>
              </a:rPr>
              <a:t>EXPERT-SCIENTIFIC  COUNCILS</a:t>
            </a:r>
          </a:p>
        </p:txBody>
      </p:sp>
      <p:cxnSp>
        <p:nvCxnSpPr>
          <p:cNvPr id="82" name="Straight Connector 81"/>
          <p:cNvCxnSpPr>
            <a:stCxn id="97" idx="2"/>
            <a:endCxn id="74" idx="0"/>
          </p:cNvCxnSpPr>
          <p:nvPr/>
        </p:nvCxnSpPr>
        <p:spPr>
          <a:xfrm flipH="1">
            <a:off x="4535488" y="1208088"/>
            <a:ext cx="3175" cy="9255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27" name="Picture 8" descr="C:\Documents and Settings\irfan.hodzic\My Documents\Downloads\LogoTEMPU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0"/>
            <a:ext cx="1428750" cy="105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70" descr="Logo col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58148" y="0"/>
            <a:ext cx="1071570" cy="1101137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80" name="Straight Connector 79"/>
          <p:cNvCxnSpPr/>
          <p:nvPr/>
        </p:nvCxnSpPr>
        <p:spPr>
          <a:xfrm flipV="1">
            <a:off x="4500563" y="3500438"/>
            <a:ext cx="0" cy="1444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ounded Rectangle 92"/>
          <p:cNvSpPr/>
          <p:nvPr/>
        </p:nvSpPr>
        <p:spPr>
          <a:xfrm>
            <a:off x="3132138" y="2565400"/>
            <a:ext cx="2735262" cy="2873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cap="all" dirty="0">
                <a:solidFill>
                  <a:srgbClr val="FFFFFF"/>
                </a:solidFill>
              </a:rPr>
              <a:t>University council</a:t>
            </a:r>
            <a:endParaRPr lang="en-US" sz="1400" cap="all" dirty="0">
              <a:solidFill>
                <a:srgbClr val="FFFFFF"/>
              </a:solidFill>
            </a:endParaRPr>
          </a:p>
        </p:txBody>
      </p:sp>
      <p:cxnSp>
        <p:nvCxnSpPr>
          <p:cNvPr id="102" name="Straight Connector 101"/>
          <p:cNvCxnSpPr/>
          <p:nvPr/>
        </p:nvCxnSpPr>
        <p:spPr>
          <a:xfrm flipV="1">
            <a:off x="4500563" y="3933825"/>
            <a:ext cx="0" cy="142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152" idx="0"/>
            <a:endCxn id="116" idx="2"/>
          </p:cNvCxnSpPr>
          <p:nvPr/>
        </p:nvCxnSpPr>
        <p:spPr>
          <a:xfrm flipH="1" flipV="1">
            <a:off x="4500563" y="3213100"/>
            <a:ext cx="0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flipV="1">
            <a:off x="4500563" y="2781300"/>
            <a:ext cx="0" cy="142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flipV="1">
            <a:off x="4500563" y="2492375"/>
            <a:ext cx="0" cy="1444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Rounded Rectangle 120"/>
          <p:cNvSpPr/>
          <p:nvPr/>
        </p:nvSpPr>
        <p:spPr>
          <a:xfrm>
            <a:off x="4572000" y="4305300"/>
            <a:ext cx="914400" cy="411163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rgbClr val="FFFFFF"/>
                </a:solidFill>
              </a:rPr>
              <a:t>Technical</a:t>
            </a:r>
          </a:p>
          <a:p>
            <a:pPr algn="ctr">
              <a:defRPr/>
            </a:pPr>
            <a:r>
              <a:rPr lang="en-US" sz="800" dirty="0">
                <a:solidFill>
                  <a:srgbClr val="FFFFFF"/>
                </a:solidFill>
              </a:rPr>
              <a:t>Department </a:t>
            </a:r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122" name="Rounded Rectangle 121"/>
          <p:cNvSpPr/>
          <p:nvPr/>
        </p:nvSpPr>
        <p:spPr>
          <a:xfrm>
            <a:off x="1676400" y="4305300"/>
            <a:ext cx="838200" cy="45720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rgbClr val="FFFFFF"/>
                </a:solidFill>
              </a:rPr>
              <a:t>Philosophical </a:t>
            </a:r>
          </a:p>
          <a:p>
            <a:pPr algn="ctr">
              <a:defRPr/>
            </a:pPr>
            <a:r>
              <a:rPr lang="en-US" sz="800" dirty="0">
                <a:solidFill>
                  <a:srgbClr val="FFFFFF"/>
                </a:solidFill>
              </a:rPr>
              <a:t>Department </a:t>
            </a:r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125" name="Rounded Rectangle 124"/>
          <p:cNvSpPr/>
          <p:nvPr/>
        </p:nvSpPr>
        <p:spPr>
          <a:xfrm>
            <a:off x="0" y="4305300"/>
            <a:ext cx="762000" cy="334963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rgbClr val="FFFFFF"/>
                </a:solidFill>
              </a:rPr>
              <a:t>Law Department</a:t>
            </a:r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126" name="Rounded Rectangle 125"/>
          <p:cNvSpPr/>
          <p:nvPr/>
        </p:nvSpPr>
        <p:spPr>
          <a:xfrm>
            <a:off x="3581400" y="5143500"/>
            <a:ext cx="9144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Mathematics</a:t>
            </a:r>
          </a:p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and Informatics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27" name="Rounded Rectangle 126"/>
          <p:cNvSpPr/>
          <p:nvPr/>
        </p:nvSpPr>
        <p:spPr>
          <a:xfrm>
            <a:off x="3581400" y="4838700"/>
            <a:ext cx="914400" cy="22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Mathematics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28" name="Rounded Rectangle 127"/>
          <p:cNvSpPr/>
          <p:nvPr/>
        </p:nvSpPr>
        <p:spPr>
          <a:xfrm>
            <a:off x="4572000" y="5503863"/>
            <a:ext cx="914400" cy="3603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Civil </a:t>
            </a:r>
            <a:r>
              <a:rPr lang="en-US" sz="900" dirty="0">
                <a:solidFill>
                  <a:srgbClr val="FFFFFF"/>
                </a:solidFill>
              </a:rPr>
              <a:t>Engineering 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29" name="Rounded Rectangle 128"/>
          <p:cNvSpPr/>
          <p:nvPr/>
        </p:nvSpPr>
        <p:spPr>
          <a:xfrm>
            <a:off x="4572000" y="5216525"/>
            <a:ext cx="914400" cy="22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Architecture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30" name="Rounded Rectangle 129"/>
          <p:cNvSpPr/>
          <p:nvPr/>
        </p:nvSpPr>
        <p:spPr>
          <a:xfrm>
            <a:off x="6477000" y="4838700"/>
            <a:ext cx="914400" cy="22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Biology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31" name="Rounded Rectangle 130"/>
          <p:cNvSpPr/>
          <p:nvPr/>
        </p:nvSpPr>
        <p:spPr>
          <a:xfrm>
            <a:off x="5562600" y="4838700"/>
            <a:ext cx="8382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Chemistry</a:t>
            </a:r>
          </a:p>
        </p:txBody>
      </p:sp>
      <p:sp>
        <p:nvSpPr>
          <p:cNvPr id="132" name="Rounded Rectangle 131"/>
          <p:cNvSpPr/>
          <p:nvPr/>
        </p:nvSpPr>
        <p:spPr>
          <a:xfrm>
            <a:off x="6477000" y="5143500"/>
            <a:ext cx="914400" cy="22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Rehabilitation</a:t>
            </a:r>
          </a:p>
        </p:txBody>
      </p:sp>
      <p:sp>
        <p:nvSpPr>
          <p:cNvPr id="133" name="Rounded Rectangle 132"/>
          <p:cNvSpPr/>
          <p:nvPr/>
        </p:nvSpPr>
        <p:spPr>
          <a:xfrm>
            <a:off x="7467600" y="4838700"/>
            <a:ext cx="762000" cy="2936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/>
              <a:t>Fine </a:t>
            </a:r>
            <a:r>
              <a:rPr lang="en-US" sz="900" dirty="0"/>
              <a:t>Arts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36" name="Rounded Rectangle 135"/>
          <p:cNvSpPr/>
          <p:nvPr/>
        </p:nvSpPr>
        <p:spPr>
          <a:xfrm>
            <a:off x="4572000" y="5937250"/>
            <a:ext cx="914400" cy="5048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900" dirty="0">
                <a:solidFill>
                  <a:srgbClr val="FFFFFF"/>
                </a:solidFill>
              </a:rPr>
              <a:t>Audio </a:t>
            </a:r>
            <a:r>
              <a:rPr lang="en-US" sz="900" dirty="0">
                <a:solidFill>
                  <a:srgbClr val="FFFFFF"/>
                </a:solidFill>
              </a:rPr>
              <a:t> and V</a:t>
            </a:r>
            <a:r>
              <a:rPr lang="sr-Latn-CS" sz="900" dirty="0">
                <a:solidFill>
                  <a:srgbClr val="FFFFFF"/>
                </a:solidFill>
              </a:rPr>
              <a:t>ideo</a:t>
            </a:r>
            <a:r>
              <a:rPr lang="en-US" sz="900" dirty="0">
                <a:solidFill>
                  <a:srgbClr val="FFFFFF"/>
                </a:solidFill>
              </a:rPr>
              <a:t> Technology 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37" name="Rounded Rectangle 136"/>
          <p:cNvSpPr/>
          <p:nvPr/>
        </p:nvSpPr>
        <p:spPr>
          <a:xfrm>
            <a:off x="4572000" y="4838700"/>
            <a:ext cx="9144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/>
              <a:t>Computer </a:t>
            </a:r>
            <a:r>
              <a:rPr lang="en-US" sz="900" dirty="0"/>
              <a:t>Engineering</a:t>
            </a:r>
            <a:endParaRPr lang="en-US" sz="900" dirty="0"/>
          </a:p>
        </p:txBody>
      </p:sp>
      <p:sp>
        <p:nvSpPr>
          <p:cNvPr id="138" name="Rounded Rectangle 137"/>
          <p:cNvSpPr/>
          <p:nvPr/>
        </p:nvSpPr>
        <p:spPr>
          <a:xfrm>
            <a:off x="0" y="4838700"/>
            <a:ext cx="762000" cy="22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rgbClr val="FFFFFF"/>
                </a:solidFill>
              </a:rPr>
              <a:t>Law</a:t>
            </a:r>
          </a:p>
        </p:txBody>
      </p:sp>
      <p:sp>
        <p:nvSpPr>
          <p:cNvPr id="139" name="Rounded Rectangle 138"/>
          <p:cNvSpPr/>
          <p:nvPr/>
        </p:nvSpPr>
        <p:spPr>
          <a:xfrm>
            <a:off x="1676400" y="4838700"/>
            <a:ext cx="838200" cy="22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Psychology</a:t>
            </a:r>
          </a:p>
        </p:txBody>
      </p:sp>
      <p:sp>
        <p:nvSpPr>
          <p:cNvPr id="140" name="Rounded Rectangle 139"/>
          <p:cNvSpPr/>
          <p:nvPr/>
        </p:nvSpPr>
        <p:spPr>
          <a:xfrm>
            <a:off x="3581400" y="5676900"/>
            <a:ext cx="9144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900" dirty="0">
                <a:solidFill>
                  <a:srgbClr val="FFFFFF"/>
                </a:solidFill>
              </a:rPr>
              <a:t>I</a:t>
            </a:r>
            <a:r>
              <a:rPr lang="en-US" sz="900" dirty="0">
                <a:solidFill>
                  <a:srgbClr val="FFFFFF"/>
                </a:solidFill>
              </a:rPr>
              <a:t>T and </a:t>
            </a:r>
            <a:r>
              <a:rPr lang="en-US" sz="900" dirty="0">
                <a:solidFill>
                  <a:srgbClr val="FFFFFF"/>
                </a:solidFill>
              </a:rPr>
              <a:t>Physics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41" name="Rounded Rectangle 140"/>
          <p:cNvSpPr/>
          <p:nvPr/>
        </p:nvSpPr>
        <p:spPr>
          <a:xfrm>
            <a:off x="3581400" y="6057900"/>
            <a:ext cx="9144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Mathematics</a:t>
            </a:r>
          </a:p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and Physics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43" name="Rounded Rectangle 142"/>
          <p:cNvSpPr/>
          <p:nvPr/>
        </p:nvSpPr>
        <p:spPr>
          <a:xfrm>
            <a:off x="2590800" y="5372100"/>
            <a:ext cx="9144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English</a:t>
            </a:r>
          </a:p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Language </a:t>
            </a:r>
            <a:r>
              <a:rPr lang="en-US" sz="900" dirty="0">
                <a:solidFill>
                  <a:srgbClr val="FFFFFF"/>
                </a:solidFill>
              </a:rPr>
              <a:t>and </a:t>
            </a:r>
            <a:r>
              <a:rPr lang="en-US" sz="900" dirty="0">
                <a:solidFill>
                  <a:srgbClr val="FFFFFF"/>
                </a:solidFill>
              </a:rPr>
              <a:t>Literature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45" name="Rounded Rectangle 144"/>
          <p:cNvSpPr/>
          <p:nvPr/>
        </p:nvSpPr>
        <p:spPr>
          <a:xfrm>
            <a:off x="2590800" y="4838700"/>
            <a:ext cx="9144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Serbian Language </a:t>
            </a:r>
            <a:r>
              <a:rPr lang="en-US" sz="900" dirty="0">
                <a:solidFill>
                  <a:srgbClr val="FFFFFF"/>
                </a:solidFill>
              </a:rPr>
              <a:t>and </a:t>
            </a:r>
            <a:r>
              <a:rPr lang="en-US" sz="900" dirty="0">
                <a:solidFill>
                  <a:srgbClr val="FFFFFF"/>
                </a:solidFill>
              </a:rPr>
              <a:t>Literature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46" name="Rounded Rectangle 145"/>
          <p:cNvSpPr/>
          <p:nvPr/>
        </p:nvSpPr>
        <p:spPr>
          <a:xfrm>
            <a:off x="838200" y="4838700"/>
            <a:ext cx="762000" cy="2174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Economy</a:t>
            </a:r>
            <a:endParaRPr lang="en-US" sz="900" dirty="0">
              <a:solidFill>
                <a:srgbClr val="FFFFFF"/>
              </a:solidFill>
            </a:endParaRPr>
          </a:p>
        </p:txBody>
      </p:sp>
      <p:cxnSp>
        <p:nvCxnSpPr>
          <p:cNvPr id="147" name="Straight Connector 146"/>
          <p:cNvCxnSpPr/>
          <p:nvPr/>
        </p:nvCxnSpPr>
        <p:spPr>
          <a:xfrm>
            <a:off x="381000" y="4076700"/>
            <a:ext cx="838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Rounded Rectangle 147"/>
          <p:cNvSpPr/>
          <p:nvPr/>
        </p:nvSpPr>
        <p:spPr>
          <a:xfrm>
            <a:off x="5562600" y="5219700"/>
            <a:ext cx="838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rgbClr val="FFFFFF"/>
                </a:solidFill>
              </a:rPr>
              <a:t>Agriculture </a:t>
            </a:r>
            <a:r>
              <a:rPr lang="en-US" sz="900" dirty="0">
                <a:solidFill>
                  <a:srgbClr val="FFFFFF"/>
                </a:solidFill>
              </a:rPr>
              <a:t>Production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49" name="Rounded Rectangle 148"/>
          <p:cNvSpPr/>
          <p:nvPr/>
        </p:nvSpPr>
        <p:spPr>
          <a:xfrm>
            <a:off x="6477000" y="5448300"/>
            <a:ext cx="914400" cy="22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900" dirty="0">
                <a:solidFill>
                  <a:srgbClr val="FFFFFF"/>
                </a:solidFill>
              </a:rPr>
              <a:t>Sport</a:t>
            </a:r>
            <a:r>
              <a:rPr lang="en-US" sz="900" dirty="0">
                <a:solidFill>
                  <a:srgbClr val="FFFFFF"/>
                </a:solidFill>
              </a:rPr>
              <a:t> and PE</a:t>
            </a:r>
          </a:p>
        </p:txBody>
      </p:sp>
      <p:cxnSp>
        <p:nvCxnSpPr>
          <p:cNvPr id="150" name="Straight Connector 149"/>
          <p:cNvCxnSpPr/>
          <p:nvPr/>
        </p:nvCxnSpPr>
        <p:spPr>
          <a:xfrm rot="5400000" flipH="1" flipV="1">
            <a:off x="1104901" y="4191000"/>
            <a:ext cx="228600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 rot="5400000" flipH="1" flipV="1">
            <a:off x="2933701" y="4191000"/>
            <a:ext cx="228600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 rot="5400000" flipH="1" flipV="1">
            <a:off x="3924301" y="4191000"/>
            <a:ext cx="228600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>
            <a:stCxn id="125" idx="0"/>
          </p:cNvCxnSpPr>
          <p:nvPr/>
        </p:nvCxnSpPr>
        <p:spPr>
          <a:xfrm rot="5400000" flipH="1" flipV="1">
            <a:off x="267494" y="4190206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Rounded Rectangle 154"/>
          <p:cNvSpPr/>
          <p:nvPr/>
        </p:nvSpPr>
        <p:spPr>
          <a:xfrm>
            <a:off x="838200" y="4305300"/>
            <a:ext cx="762000" cy="334963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rgbClr val="FFFFFF"/>
                </a:solidFill>
              </a:rPr>
              <a:t>Economy Department</a:t>
            </a:r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156" name="Rounded Rectangle 155"/>
          <p:cNvSpPr/>
          <p:nvPr/>
        </p:nvSpPr>
        <p:spPr>
          <a:xfrm>
            <a:off x="2590800" y="4305300"/>
            <a:ext cx="914400" cy="422275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800" dirty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en-US" sz="800" dirty="0"/>
              <a:t>Philological </a:t>
            </a:r>
            <a:r>
              <a:rPr lang="en-US" sz="800" dirty="0">
                <a:solidFill>
                  <a:srgbClr val="FFFFFF"/>
                </a:solidFill>
              </a:rPr>
              <a:t>Department </a:t>
            </a:r>
            <a:endParaRPr lang="en-US" sz="800" dirty="0"/>
          </a:p>
          <a:p>
            <a:pPr algn="ctr">
              <a:defRPr/>
            </a:pPr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157" name="Rounded Rectangle 156"/>
          <p:cNvSpPr/>
          <p:nvPr/>
        </p:nvSpPr>
        <p:spPr>
          <a:xfrm>
            <a:off x="3581400" y="4305300"/>
            <a:ext cx="914400" cy="422275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rgbClr val="FFFFFF"/>
                </a:solidFill>
              </a:rPr>
              <a:t>Mathematical </a:t>
            </a:r>
            <a:endParaRPr lang="en-US" sz="800" dirty="0"/>
          </a:p>
          <a:p>
            <a:pPr algn="ctr">
              <a:defRPr/>
            </a:pPr>
            <a:r>
              <a:rPr lang="en-US" sz="800" dirty="0">
                <a:solidFill>
                  <a:srgbClr val="FFFFFF"/>
                </a:solidFill>
              </a:rPr>
              <a:t>Department </a:t>
            </a:r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158" name="Rounded Rectangle 157"/>
          <p:cNvSpPr/>
          <p:nvPr/>
        </p:nvSpPr>
        <p:spPr>
          <a:xfrm>
            <a:off x="6477000" y="4305300"/>
            <a:ext cx="914400" cy="422275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800" dirty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en-US" sz="800" dirty="0"/>
              <a:t>Biomedical </a:t>
            </a:r>
            <a:r>
              <a:rPr lang="en-US" sz="800" dirty="0">
                <a:solidFill>
                  <a:srgbClr val="FFFFFF"/>
                </a:solidFill>
              </a:rPr>
              <a:t>Department</a:t>
            </a:r>
            <a:endParaRPr lang="en-US" sz="800" dirty="0"/>
          </a:p>
          <a:p>
            <a:pPr algn="ctr">
              <a:defRPr/>
            </a:pPr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159" name="Rounded Rectangle 158"/>
          <p:cNvSpPr/>
          <p:nvPr/>
        </p:nvSpPr>
        <p:spPr>
          <a:xfrm>
            <a:off x="5562600" y="4305300"/>
            <a:ext cx="838200" cy="411163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/>
              <a:t>Chemical Technology</a:t>
            </a:r>
          </a:p>
          <a:p>
            <a:pPr algn="ctr">
              <a:defRPr/>
            </a:pPr>
            <a:r>
              <a:rPr lang="en-US" sz="800" dirty="0">
                <a:solidFill>
                  <a:srgbClr val="FFFFFF"/>
                </a:solidFill>
              </a:rPr>
              <a:t>Department </a:t>
            </a:r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160" name="Rounded Rectangle 159"/>
          <p:cNvSpPr/>
          <p:nvPr/>
        </p:nvSpPr>
        <p:spPr>
          <a:xfrm>
            <a:off x="7467600" y="4305300"/>
            <a:ext cx="776288" cy="411163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rgbClr val="FFFFFF"/>
                </a:solidFill>
              </a:rPr>
              <a:t> Art</a:t>
            </a:r>
          </a:p>
          <a:p>
            <a:pPr>
              <a:defRPr/>
            </a:pPr>
            <a:r>
              <a:rPr lang="en-US" sz="800" dirty="0">
                <a:solidFill>
                  <a:srgbClr val="FFFFFF"/>
                </a:solidFill>
              </a:rPr>
              <a:t>Department</a:t>
            </a:r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161" name="Rounded Rectangle 160"/>
          <p:cNvSpPr/>
          <p:nvPr/>
        </p:nvSpPr>
        <p:spPr>
          <a:xfrm>
            <a:off x="5580063" y="5648325"/>
            <a:ext cx="838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/>
              <a:t>Food </a:t>
            </a:r>
            <a:r>
              <a:rPr lang="en-US" sz="900" dirty="0"/>
              <a:t>Technology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62" name="Rounded Rectangle 161"/>
          <p:cNvSpPr/>
          <p:nvPr/>
        </p:nvSpPr>
        <p:spPr>
          <a:xfrm>
            <a:off x="8243888" y="4279900"/>
            <a:ext cx="900112" cy="407988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700" dirty="0"/>
          </a:p>
          <a:p>
            <a:pPr algn="ctr">
              <a:defRPr/>
            </a:pPr>
            <a:r>
              <a:rPr lang="en-US" sz="750" dirty="0"/>
              <a:t>Multidisciplinary</a:t>
            </a:r>
          </a:p>
          <a:p>
            <a:pPr algn="ctr">
              <a:defRPr/>
            </a:pPr>
            <a:r>
              <a:rPr lang="en-US" sz="800" dirty="0">
                <a:solidFill>
                  <a:srgbClr val="FFFFFF"/>
                </a:solidFill>
              </a:rPr>
              <a:t>Department</a:t>
            </a:r>
            <a:endParaRPr lang="en-US" sz="800" dirty="0">
              <a:solidFill>
                <a:srgbClr val="FFFFFF"/>
              </a:solidFill>
            </a:endParaRPr>
          </a:p>
          <a:p>
            <a:pPr algn="ctr">
              <a:defRPr/>
            </a:pPr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163" name="Rounded Rectangle 162"/>
          <p:cNvSpPr/>
          <p:nvPr/>
        </p:nvSpPr>
        <p:spPr>
          <a:xfrm>
            <a:off x="8305800" y="4838700"/>
            <a:ext cx="838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/>
              <a:t>Energy Efficiency</a:t>
            </a:r>
            <a:endParaRPr lang="en-US" sz="900" dirty="0">
              <a:solidFill>
                <a:srgbClr val="FFFFFF"/>
              </a:solidFill>
            </a:endParaRPr>
          </a:p>
        </p:txBody>
      </p:sp>
      <p:cxnSp>
        <p:nvCxnSpPr>
          <p:cNvPr id="164" name="Straight Connector 163"/>
          <p:cNvCxnSpPr/>
          <p:nvPr/>
        </p:nvCxnSpPr>
        <p:spPr>
          <a:xfrm rot="5400000" flipH="1" flipV="1">
            <a:off x="2019301" y="4191000"/>
            <a:ext cx="228600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>
          <a:xfrm rot="5400000" flipH="1" flipV="1">
            <a:off x="4915694" y="4190206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/>
          <p:nvPr/>
        </p:nvCxnSpPr>
        <p:spPr>
          <a:xfrm rot="5400000" flipH="1" flipV="1">
            <a:off x="5830094" y="4190206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/>
          <p:cNvCxnSpPr/>
          <p:nvPr/>
        </p:nvCxnSpPr>
        <p:spPr>
          <a:xfrm rot="5400000" flipH="1" flipV="1">
            <a:off x="6820694" y="4190206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/>
          <p:cNvCxnSpPr/>
          <p:nvPr/>
        </p:nvCxnSpPr>
        <p:spPr>
          <a:xfrm rot="5400000" flipH="1" flipV="1">
            <a:off x="7735094" y="4190206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/>
          <p:nvPr/>
        </p:nvCxnSpPr>
        <p:spPr>
          <a:xfrm rot="5400000" flipH="1" flipV="1">
            <a:off x="8649494" y="4190206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Rounded Rectangle 169"/>
          <p:cNvSpPr/>
          <p:nvPr/>
        </p:nvSpPr>
        <p:spPr>
          <a:xfrm>
            <a:off x="5580063" y="6080125"/>
            <a:ext cx="8636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50" dirty="0"/>
              <a:t>Biotechnology</a:t>
            </a:r>
            <a:endParaRPr lang="en-US" sz="850" dirty="0">
              <a:solidFill>
                <a:srgbClr val="FFFFFF"/>
              </a:solidFill>
            </a:endParaRPr>
          </a:p>
        </p:txBody>
      </p:sp>
      <p:sp>
        <p:nvSpPr>
          <p:cNvPr id="171" name="Rounded Rectangle 170"/>
          <p:cNvSpPr/>
          <p:nvPr/>
        </p:nvSpPr>
        <p:spPr>
          <a:xfrm>
            <a:off x="8316913" y="5287963"/>
            <a:ext cx="827087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50" dirty="0">
                <a:solidFill>
                  <a:srgbClr val="FFFFFF"/>
                </a:solidFill>
              </a:rPr>
              <a:t>Management</a:t>
            </a:r>
            <a:r>
              <a:rPr lang="en-US" sz="900" dirty="0">
                <a:solidFill>
                  <a:srgbClr val="FFFFFF"/>
                </a:solidFill>
              </a:rPr>
              <a:t> </a:t>
            </a:r>
            <a:r>
              <a:rPr lang="en-US" sz="900" dirty="0">
                <a:solidFill>
                  <a:srgbClr val="FFFFFF"/>
                </a:solidFill>
              </a:rPr>
              <a:t>in </a:t>
            </a:r>
            <a:r>
              <a:rPr lang="en-US" sz="900" dirty="0">
                <a:solidFill>
                  <a:srgbClr val="FFFFFF"/>
                </a:solidFill>
              </a:rPr>
              <a:t>HE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0"/>
            <a:ext cx="6000750" cy="105251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200" b="1" dirty="0" smtClean="0">
                <a:latin typeface="Arial Narrow" pitchFamily="34" charset="0"/>
              </a:rPr>
              <a:t>Legal University Structure</a:t>
            </a:r>
            <a:endParaRPr lang="en-US" sz="3200" b="1" dirty="0">
              <a:latin typeface="Arial Narrow" pitchFamily="34" charset="0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smtClean="0">
                <a:latin typeface="Arial Narrow" pitchFamily="34" charset="0"/>
              </a:rPr>
              <a:t>University  is a legal person (body)</a:t>
            </a:r>
          </a:p>
          <a:p>
            <a:r>
              <a:rPr lang="en-US" sz="2800" smtClean="0">
                <a:latin typeface="Arial Narrow" pitchFamily="34" charset="0"/>
              </a:rPr>
              <a:t>Departments are organizational units, having no legal competence </a:t>
            </a:r>
          </a:p>
          <a:p>
            <a:r>
              <a:rPr lang="en-US" sz="2800" smtClean="0">
                <a:latin typeface="Arial Narrow" pitchFamily="34" charset="0"/>
              </a:rPr>
              <a:t>IT Center  services  staff and students</a:t>
            </a:r>
          </a:p>
          <a:p>
            <a:r>
              <a:rPr lang="en-US" sz="2800" smtClean="0">
                <a:latin typeface="Arial Narrow" pitchFamily="34" charset="0"/>
              </a:rPr>
              <a:t>Information system  is being developed</a:t>
            </a:r>
          </a:p>
          <a:p>
            <a:r>
              <a:rPr lang="en-US" sz="2800" smtClean="0">
                <a:latin typeface="Arial Narrow" pitchFamily="34" charset="0"/>
              </a:rPr>
              <a:t>Students enroll to the University</a:t>
            </a:r>
          </a:p>
          <a:p>
            <a:endParaRPr lang="en-US" sz="2800" smtClean="0">
              <a:latin typeface="Arial Narrow" pitchFamily="34" charset="0"/>
            </a:endParaRPr>
          </a:p>
          <a:p>
            <a:pPr>
              <a:buFont typeface="Arial" charset="0"/>
              <a:buNone/>
            </a:pPr>
            <a:r>
              <a:rPr lang="en-US" smtClean="0"/>
              <a:t/>
            </a:r>
            <a:br>
              <a:rPr lang="en-US" smtClean="0"/>
            </a:br>
            <a:endParaRPr lang="en-US" smtClean="0"/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AEE41A-07A7-4A3A-9695-5EFFB4E3660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18436" name="Picture 8" descr="C:\Documents and Settings\irfan.hodzic\My Documents\Downloads\LogoTEMPU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0"/>
            <a:ext cx="1500187" cy="105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Logo col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72461" y="0"/>
            <a:ext cx="857257" cy="8572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295400" y="2819400"/>
            <a:ext cx="34671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55588" algn="r" eaLnBrk="0" hangingPunct="0">
              <a:spcBef>
                <a:spcPts val="300"/>
              </a:spcBef>
              <a:buClr>
                <a:srgbClr val="A04DA3"/>
              </a:buClr>
              <a:buFont typeface="Wingdings" pitchFamily="2" charset="2"/>
              <a:buNone/>
              <a:defRPr/>
            </a:pPr>
            <a:endParaRPr lang="sr-Latn-CS" sz="2400">
              <a:latin typeface="+mn-lt"/>
              <a:cs typeface="+mn-cs"/>
            </a:endParaRPr>
          </a:p>
          <a:p>
            <a:pPr marL="365125" indent="-255588" algn="r" eaLnBrk="0" hangingPunct="0">
              <a:spcBef>
                <a:spcPts val="300"/>
              </a:spcBef>
              <a:buClr>
                <a:srgbClr val="A04DA3"/>
              </a:buClr>
              <a:buFont typeface="Wingdings" pitchFamily="2" charset="2"/>
              <a:buNone/>
              <a:defRPr/>
            </a:pPr>
            <a:endParaRPr lang="sr-Latn-CS" sz="2400">
              <a:latin typeface="+mn-lt"/>
              <a:cs typeface="+mn-cs"/>
            </a:endParaRPr>
          </a:p>
          <a:p>
            <a:pPr marL="365125" indent="-255588" algn="r" eaLnBrk="0" hangingPunct="0">
              <a:spcBef>
                <a:spcPts val="300"/>
              </a:spcBef>
              <a:buClr>
                <a:srgbClr val="A04DA3"/>
              </a:buClr>
              <a:buFont typeface="Wingdings" pitchFamily="2" charset="2"/>
              <a:buNone/>
              <a:defRPr/>
            </a:pPr>
            <a:endParaRPr lang="en-US" sz="2400" dirty="0">
              <a:latin typeface="+mn-lt"/>
              <a:cs typeface="+mn-cs"/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2124075" y="1817688"/>
          <a:ext cx="5184775" cy="2897187"/>
        </p:xfrm>
        <a:graphic>
          <a:graphicData uri="http://schemas.openxmlformats.org/presentationml/2006/ole">
            <p:oleObj spid="_x0000_s3074" name="Visio" r:id="rId3" imgW="4698000" imgH="4240961" progId="">
              <p:embed/>
            </p:oleObj>
          </a:graphicData>
        </a:graphic>
      </p:graphicFrame>
      <p:sp>
        <p:nvSpPr>
          <p:cNvPr id="3076" name="Text Box 16"/>
          <p:cNvSpPr txBox="1">
            <a:spLocks noChangeArrowheads="1"/>
          </p:cNvSpPr>
          <p:nvPr/>
        </p:nvSpPr>
        <p:spPr bwMode="auto">
          <a:xfrm>
            <a:off x="3071813" y="3857625"/>
            <a:ext cx="16430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 Narrow" pitchFamily="34" charset="0"/>
              </a:rPr>
              <a:t>P</a:t>
            </a:r>
            <a:r>
              <a:rPr lang="sr-Latn-CS" sz="2000" b="1">
                <a:latin typeface="Arial Narrow" pitchFamily="34" charset="0"/>
              </a:rPr>
              <a:t>reservation</a:t>
            </a:r>
            <a:endParaRPr lang="en-US" sz="2000" b="1">
              <a:latin typeface="Arial Narrow" pitchFamily="34" charset="0"/>
            </a:endParaRPr>
          </a:p>
        </p:txBody>
      </p:sp>
      <p:sp>
        <p:nvSpPr>
          <p:cNvPr id="3077" name="Text Box 17"/>
          <p:cNvSpPr txBox="1">
            <a:spLocks noChangeArrowheads="1"/>
          </p:cNvSpPr>
          <p:nvPr/>
        </p:nvSpPr>
        <p:spPr bwMode="auto">
          <a:xfrm>
            <a:off x="5292725" y="3573463"/>
            <a:ext cx="1244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Arial Narrow" pitchFamily="34" charset="0"/>
              </a:rPr>
              <a:t>I</a:t>
            </a:r>
            <a:r>
              <a:rPr lang="sr-Latn-CS" sz="2000" b="1">
                <a:latin typeface="Arial Narrow" pitchFamily="34" charset="0"/>
              </a:rPr>
              <a:t>nnovation</a:t>
            </a:r>
            <a:endParaRPr lang="en-US" sz="2000" b="1">
              <a:latin typeface="Arial Narrow" pitchFamily="34" charset="0"/>
            </a:endParaRPr>
          </a:p>
        </p:txBody>
      </p:sp>
      <p:sp>
        <p:nvSpPr>
          <p:cNvPr id="1031" name="Title 12"/>
          <p:cNvSpPr>
            <a:spLocks noGrp="1"/>
          </p:cNvSpPr>
          <p:nvPr>
            <p:ph type="title"/>
          </p:nvPr>
        </p:nvSpPr>
        <p:spPr>
          <a:xfrm>
            <a:off x="1928813" y="0"/>
            <a:ext cx="5715000" cy="1052513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200" b="1" dirty="0" smtClean="0">
                <a:latin typeface="Arial Narrow" pitchFamily="34" charset="0"/>
                <a:cs typeface="Arial" charset="0"/>
              </a:rPr>
              <a:t>Initial Strategy</a:t>
            </a:r>
            <a:endParaRPr lang="en-US" sz="3200" dirty="0" smtClean="0">
              <a:latin typeface="Arial Narrow" pitchFamily="34" charset="0"/>
              <a:cs typeface="Arial" charset="0"/>
            </a:endParaRPr>
          </a:p>
        </p:txBody>
      </p:sp>
      <p:sp>
        <p:nvSpPr>
          <p:cNvPr id="3079" name="Rectangle 9"/>
          <p:cNvSpPr>
            <a:spLocks noChangeArrowheads="1"/>
          </p:cNvSpPr>
          <p:nvPr/>
        </p:nvSpPr>
        <p:spPr bwMode="auto">
          <a:xfrm>
            <a:off x="381000" y="4714875"/>
            <a:ext cx="84582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en-US" sz="240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2800" b="1">
                <a:latin typeface="Arial Narrow" pitchFamily="34" charset="0"/>
              </a:rPr>
              <a:t>Rationalization</a:t>
            </a:r>
            <a:r>
              <a:rPr lang="en-US" sz="2800">
                <a:latin typeface="Arial Narrow" pitchFamily="34" charset="0"/>
              </a:rPr>
              <a:t> was the dominant element of strategy and partially </a:t>
            </a:r>
            <a:r>
              <a:rPr lang="en-US" sz="2800" b="1">
                <a:latin typeface="Arial Narrow" pitchFamily="34" charset="0"/>
              </a:rPr>
              <a:t>Innovation</a:t>
            </a:r>
          </a:p>
          <a:p>
            <a:pPr algn="just">
              <a:buFont typeface="Arial" charset="0"/>
              <a:buChar char="•"/>
            </a:pPr>
            <a:r>
              <a:rPr lang="en-US" sz="2800" i="1">
                <a:latin typeface="Arial Narrow" pitchFamily="34" charset="0"/>
              </a:rPr>
              <a:t> The </a:t>
            </a:r>
            <a:r>
              <a:rPr lang="en-US" sz="2800">
                <a:latin typeface="Arial Narrow" pitchFamily="34" charset="0"/>
              </a:rPr>
              <a:t>outcome of this strategy was a fully </a:t>
            </a:r>
            <a:r>
              <a:rPr lang="en-US" sz="2800" i="1">
                <a:latin typeface="Arial Narrow" pitchFamily="34" charset="0"/>
              </a:rPr>
              <a:t>integrated university </a:t>
            </a:r>
            <a:r>
              <a:rPr lang="en-US" sz="2800">
                <a:latin typeface="Arial Narrow" pitchFamily="34" charset="0"/>
              </a:rPr>
              <a:t> </a:t>
            </a:r>
          </a:p>
        </p:txBody>
      </p:sp>
      <p:sp>
        <p:nvSpPr>
          <p:cNvPr id="3080" name="Text Box 17"/>
          <p:cNvSpPr txBox="1">
            <a:spLocks noChangeArrowheads="1"/>
          </p:cNvSpPr>
          <p:nvPr/>
        </p:nvSpPr>
        <p:spPr bwMode="auto">
          <a:xfrm>
            <a:off x="3929063" y="2428875"/>
            <a:ext cx="16779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Arial Narrow" pitchFamily="34" charset="0"/>
              </a:rPr>
              <a:t>R</a:t>
            </a:r>
            <a:r>
              <a:rPr lang="sr-Latn-CS" sz="2000" b="1">
                <a:latin typeface="Arial Narrow" pitchFamily="34" charset="0"/>
              </a:rPr>
              <a:t>ationalization</a:t>
            </a:r>
            <a:endParaRPr lang="en-US" sz="2000" b="1">
              <a:latin typeface="Arial Narrow" pitchFamily="34" charset="0"/>
            </a:endParaRPr>
          </a:p>
        </p:txBody>
      </p:sp>
      <p:pic>
        <p:nvPicPr>
          <p:cNvPr id="11" name="Picture 10" descr="Logo colo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58148" y="0"/>
            <a:ext cx="1000131" cy="990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082" name="Picture 11" descr="C:\Documents and Settings\irfan.hodzic\My Documents\Downloads\LogoTEMPU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75" y="0"/>
            <a:ext cx="1500188" cy="105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1A9F90-11D9-4F3E-A2AD-BCB93E25B53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295400" y="2819400"/>
            <a:ext cx="34671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55588" algn="r" eaLnBrk="0" hangingPunct="0">
              <a:spcBef>
                <a:spcPts val="300"/>
              </a:spcBef>
              <a:buClr>
                <a:srgbClr val="A04DA3"/>
              </a:buClr>
              <a:buFont typeface="Wingdings" pitchFamily="2" charset="2"/>
              <a:buNone/>
              <a:defRPr/>
            </a:pPr>
            <a:endParaRPr lang="sr-Latn-CS" sz="2400">
              <a:latin typeface="+mn-lt"/>
              <a:cs typeface="+mn-cs"/>
            </a:endParaRPr>
          </a:p>
          <a:p>
            <a:pPr marL="365125" indent="-255588" algn="r" eaLnBrk="0" hangingPunct="0">
              <a:spcBef>
                <a:spcPts val="300"/>
              </a:spcBef>
              <a:buClr>
                <a:srgbClr val="A04DA3"/>
              </a:buClr>
              <a:buFont typeface="Wingdings" pitchFamily="2" charset="2"/>
              <a:buNone/>
              <a:defRPr/>
            </a:pPr>
            <a:endParaRPr lang="sr-Latn-CS" sz="2400">
              <a:latin typeface="+mn-lt"/>
              <a:cs typeface="+mn-cs"/>
            </a:endParaRPr>
          </a:p>
          <a:p>
            <a:pPr marL="365125" indent="-255588" algn="r" eaLnBrk="0" hangingPunct="0">
              <a:spcBef>
                <a:spcPts val="300"/>
              </a:spcBef>
              <a:buClr>
                <a:srgbClr val="A04DA3"/>
              </a:buClr>
              <a:buFont typeface="Wingdings" pitchFamily="2" charset="2"/>
              <a:buNone/>
              <a:defRPr/>
            </a:pPr>
            <a:endParaRPr lang="en-US" sz="2400" dirty="0">
              <a:latin typeface="+mn-lt"/>
              <a:cs typeface="+mn-cs"/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042988" y="1571625"/>
          <a:ext cx="6337300" cy="2500313"/>
        </p:xfrm>
        <a:graphic>
          <a:graphicData uri="http://schemas.openxmlformats.org/presentationml/2006/ole">
            <p:oleObj spid="_x0000_s2050" name="Visio" r:id="rId3" imgW="4698232" imgH="4241043" progId="">
              <p:embed/>
            </p:oleObj>
          </a:graphicData>
        </a:graphic>
      </p:graphicFrame>
      <p:sp>
        <p:nvSpPr>
          <p:cNvPr id="2052" name="Text Box 16"/>
          <p:cNvSpPr txBox="1">
            <a:spLocks noChangeArrowheads="1"/>
          </p:cNvSpPr>
          <p:nvPr/>
        </p:nvSpPr>
        <p:spPr bwMode="auto">
          <a:xfrm>
            <a:off x="1692275" y="3141663"/>
            <a:ext cx="14589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Arial Narrow" pitchFamily="34" charset="0"/>
              </a:rPr>
              <a:t>P</a:t>
            </a:r>
            <a:r>
              <a:rPr lang="sr-Latn-CS" sz="2000" b="1">
                <a:latin typeface="Arial Narrow" pitchFamily="34" charset="0"/>
              </a:rPr>
              <a:t>reservation</a:t>
            </a:r>
            <a:endParaRPr lang="en-US" sz="2000" b="1">
              <a:latin typeface="Arial Narrow" pitchFamily="34" charset="0"/>
            </a:endParaRPr>
          </a:p>
        </p:txBody>
      </p:sp>
      <p:sp>
        <p:nvSpPr>
          <p:cNvPr id="2053" name="Text Box 17"/>
          <p:cNvSpPr txBox="1">
            <a:spLocks noChangeArrowheads="1"/>
          </p:cNvSpPr>
          <p:nvPr/>
        </p:nvSpPr>
        <p:spPr bwMode="auto">
          <a:xfrm>
            <a:off x="5364163" y="3141663"/>
            <a:ext cx="12461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Arial Narrow" pitchFamily="34" charset="0"/>
              </a:rPr>
              <a:t>I</a:t>
            </a:r>
            <a:r>
              <a:rPr lang="sr-Latn-CS" sz="2000" b="1">
                <a:latin typeface="Arial Narrow" pitchFamily="34" charset="0"/>
              </a:rPr>
              <a:t>nnovation</a:t>
            </a:r>
            <a:endParaRPr lang="en-US" sz="2000" b="1">
              <a:latin typeface="Arial Narrow" pitchFamily="34" charset="0"/>
            </a:endParaRPr>
          </a:p>
        </p:txBody>
      </p:sp>
      <p:sp>
        <p:nvSpPr>
          <p:cNvPr id="1031" name="Title 12"/>
          <p:cNvSpPr>
            <a:spLocks noGrp="1"/>
          </p:cNvSpPr>
          <p:nvPr>
            <p:ph type="title"/>
          </p:nvPr>
        </p:nvSpPr>
        <p:spPr>
          <a:xfrm>
            <a:off x="1857375" y="0"/>
            <a:ext cx="5786438" cy="1019175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200" b="1" dirty="0" smtClean="0">
                <a:latin typeface="Arial Narrow" pitchFamily="34" charset="0"/>
                <a:cs typeface="Arial" charset="0"/>
              </a:rPr>
              <a:t>Aiming Strategy</a:t>
            </a:r>
            <a:endParaRPr lang="en-US" sz="3200" dirty="0" smtClean="0">
              <a:latin typeface="Arial Narrow" pitchFamily="34" charset="0"/>
              <a:cs typeface="Arial" charset="0"/>
            </a:endParaRPr>
          </a:p>
        </p:txBody>
      </p:sp>
      <p:sp>
        <p:nvSpPr>
          <p:cNvPr id="2055" name="Rectangle 9"/>
          <p:cNvSpPr>
            <a:spLocks noChangeArrowheads="1"/>
          </p:cNvSpPr>
          <p:nvPr/>
        </p:nvSpPr>
        <p:spPr bwMode="auto">
          <a:xfrm>
            <a:off x="381000" y="4143375"/>
            <a:ext cx="8458200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en-US" sz="2800" b="1" i="1">
                <a:latin typeface="Arial Narrow" pitchFamily="34" charset="0"/>
              </a:rPr>
              <a:t> Rationalization</a:t>
            </a:r>
            <a:r>
              <a:rPr lang="en-US" sz="2800">
                <a:latin typeface="Arial Narrow" pitchFamily="34" charset="0"/>
              </a:rPr>
              <a:t>, </a:t>
            </a:r>
            <a:r>
              <a:rPr lang="en-US" sz="2800" b="1" i="1">
                <a:latin typeface="Arial Narrow" pitchFamily="34" charset="0"/>
              </a:rPr>
              <a:t>Innovation</a:t>
            </a:r>
            <a:r>
              <a:rPr lang="en-US" sz="2800">
                <a:latin typeface="Arial Narrow" pitchFamily="34" charset="0"/>
              </a:rPr>
              <a:t> and </a:t>
            </a:r>
            <a:r>
              <a:rPr lang="en-US" sz="2800" b="1" i="1">
                <a:latin typeface="Arial Narrow" pitchFamily="34" charset="0"/>
              </a:rPr>
              <a:t>Preservation</a:t>
            </a:r>
            <a:r>
              <a:rPr lang="en-US" sz="2800">
                <a:latin typeface="Arial Narrow" pitchFamily="34" charset="0"/>
              </a:rPr>
              <a:t> make an interdependent system with its own feedback loops </a:t>
            </a:r>
          </a:p>
          <a:p>
            <a:pPr algn="just">
              <a:buFont typeface="Arial" charset="0"/>
              <a:buChar char="•"/>
            </a:pPr>
            <a:r>
              <a:rPr lang="en-US" sz="2800">
                <a:latin typeface="Arial Narrow" pitchFamily="34" charset="0"/>
              </a:rPr>
              <a:t> Designing and operating the appropriate balance within this system is at the core of a successful strategic management  for the University change</a:t>
            </a:r>
          </a:p>
        </p:txBody>
      </p:sp>
      <p:sp>
        <p:nvSpPr>
          <p:cNvPr id="2056" name="Text Box 17"/>
          <p:cNvSpPr txBox="1">
            <a:spLocks noChangeArrowheads="1"/>
          </p:cNvSpPr>
          <p:nvPr/>
        </p:nvSpPr>
        <p:spPr bwMode="auto">
          <a:xfrm>
            <a:off x="3492500" y="1844675"/>
            <a:ext cx="16779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Arial Narrow" pitchFamily="34" charset="0"/>
              </a:rPr>
              <a:t>R</a:t>
            </a:r>
            <a:r>
              <a:rPr lang="sr-Latn-CS" sz="2000" b="1">
                <a:latin typeface="Arial Narrow" pitchFamily="34" charset="0"/>
              </a:rPr>
              <a:t>ationalization</a:t>
            </a:r>
            <a:endParaRPr lang="en-US" sz="2000" b="1">
              <a:latin typeface="Arial Narrow" pitchFamily="34" charset="0"/>
            </a:endParaRPr>
          </a:p>
        </p:txBody>
      </p:sp>
      <p:pic>
        <p:nvPicPr>
          <p:cNvPr id="11" name="Picture 10" descr="Logo colo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29586" y="0"/>
            <a:ext cx="1000132" cy="990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58" name="Picture 11" descr="C:\Documents and Settings\irfan.hodzic\My Documents\Downloads\LogoTEMPU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50" y="0"/>
            <a:ext cx="1285875" cy="105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D8C6C6-8A6B-47FC-B7C3-2D63432AE71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0"/>
            <a:ext cx="5643562" cy="10668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200" b="1" dirty="0" smtClean="0">
                <a:latin typeface="Arial Narrow" pitchFamily="34" charset="0"/>
                <a:cs typeface="Times New Roman" pitchFamily="18" charset="0"/>
              </a:rPr>
              <a:t>Vision</a:t>
            </a:r>
            <a:endParaRPr lang="en-US" sz="3200" b="1" dirty="0"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800" smtClean="0">
                <a:latin typeface="Arial Narrow" pitchFamily="34" charset="0"/>
                <a:cs typeface="Times New Roman" pitchFamily="18" charset="0"/>
              </a:rPr>
              <a:t>SUNP is the first fully integrated university in the Republic of Serbia, with its future vision of improving all three previously stated segments of this process </a:t>
            </a:r>
          </a:p>
          <a:p>
            <a:pPr algn="just"/>
            <a:r>
              <a:rPr lang="en-US" sz="2800" smtClean="0">
                <a:latin typeface="Arial Narrow" pitchFamily="34" charset="0"/>
                <a:cs typeface="Times New Roman" pitchFamily="18" charset="0"/>
              </a:rPr>
              <a:t> It also means higher quality in knowledge, teaching process and students’ involvement at all university levels</a:t>
            </a:r>
          </a:p>
          <a:p>
            <a:pPr algn="just"/>
            <a:r>
              <a:rPr lang="en-US" sz="2800" smtClean="0">
                <a:latin typeface="Arial Narrow" pitchFamily="34" charset="0"/>
                <a:cs typeface="Times New Roman" pitchFamily="18" charset="0"/>
              </a:rPr>
              <a:t>Full participation in the European university space according to its specific features</a:t>
            </a:r>
          </a:p>
          <a:p>
            <a:pPr>
              <a:buFont typeface="Arial" charset="0"/>
              <a:buNone/>
            </a:pPr>
            <a:endParaRPr lang="en-US" sz="2800" smtClean="0"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56F980-3CDB-4C0A-BD26-8C60EEDFF9C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23556" name="Picture 4" descr="C:\Documents and Settings\irfan.hodzic\My Documents\Downloads\LogoTEMPU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0"/>
            <a:ext cx="1357312" cy="105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Logo colo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15271" y="0"/>
            <a:ext cx="1071571" cy="990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3063" y="0"/>
            <a:ext cx="6357937" cy="1000125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x-none" sz="3200" b="1" smtClean="0">
                <a:latin typeface="Arial Narrow" pitchFamily="34" charset="0"/>
                <a:cs typeface="Arial" charset="0"/>
              </a:rPr>
              <a:t>THANK YOU ! </a:t>
            </a:r>
            <a:endParaRPr lang="en-US" sz="3200" dirty="0">
              <a:latin typeface="Arial Narrow" pitchFamily="34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F8A52E-3DB4-4EEC-B4FE-CF265D868D9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25603" name="Picture 4" descr="C:\Documents and Settings\irfan.hodzic\My Documents\Downloads\LogoTEMPU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285750"/>
            <a:ext cx="1357312" cy="105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Logo colo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72429" y="0"/>
            <a:ext cx="1071571" cy="990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5605" name="Picture 22" descr="G:\LAB FIZIKA\DSC02062.JPG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88" y="3214688"/>
            <a:ext cx="2643187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21" descr="G:\LAB FIZIKA\DSC02058.JPG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86125" y="1357313"/>
            <a:ext cx="271462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biologija-smanjena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86125" y="3143250"/>
            <a:ext cx="2643188" cy="1647825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608" name="Picture 2" descr="G:\New Folder\DSC04032.JPG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43625" y="1357313"/>
            <a:ext cx="2714625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9" name="Picture 6" descr="G:\New Folder\DSC04031.JPG"/>
          <p:cNvPicPr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143625" y="3214688"/>
            <a:ext cx="2714625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0" name="Picture 6" descr="G:\New Folder\DSC04036.JPG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57188" y="4857750"/>
            <a:ext cx="2643187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1" name="Picture 5" descr="G:\New Folder\DSC04035.JPG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286125" y="4929188"/>
            <a:ext cx="2714625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2" name="Picture 9" descr="G:\New Folder\DSC04039.JPG"/>
          <p:cNvPicPr>
            <a:picLocks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143625" y="4929188"/>
            <a:ext cx="271462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3" descr="DSC00894.JPG"/>
          <p:cNvPicPr>
            <a:picLocks noGrp="1" noChangeAspect="1"/>
          </p:cNvPicPr>
          <p:nvPr>
            <p:ph idx="1"/>
          </p:nvPr>
        </p:nvPicPr>
        <p:blipFill>
          <a:blip r:embed="rId13" cstate="print"/>
          <a:srcRect/>
          <a:stretch>
            <a:fillRect/>
          </a:stretch>
        </p:blipFill>
        <p:spPr>
          <a:xfrm>
            <a:off x="357158" y="1357298"/>
            <a:ext cx="2762237" cy="16930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3849</TotalTime>
  <Words>463</Words>
  <Application>Microsoft Office PowerPoint</Application>
  <PresentationFormat>On-screen Show (4:3)</PresentationFormat>
  <Paragraphs>169</Paragraphs>
  <Slides>8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Arial Narrow</vt:lpstr>
      <vt:lpstr>Times New Roman</vt:lpstr>
      <vt:lpstr>Wingdings</vt:lpstr>
      <vt:lpstr>Office Theme</vt:lpstr>
      <vt:lpstr>Visio</vt:lpstr>
      <vt:lpstr>STATE UNIVERSITY OF NOVI PAZAR (SUNP)</vt:lpstr>
      <vt:lpstr>Slide 2</vt:lpstr>
      <vt:lpstr>Slide 3</vt:lpstr>
      <vt:lpstr>Legal University Structure</vt:lpstr>
      <vt:lpstr>Initial Strategy</vt:lpstr>
      <vt:lpstr>Aiming Strategy</vt:lpstr>
      <vt:lpstr>Vision</vt:lpstr>
      <vt:lpstr>THANK YOU ! 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STREW TEMPUS PROJECT</dc:title>
  <dc:creator>ZBarbaric</dc:creator>
  <cp:lastModifiedBy>profesor</cp:lastModifiedBy>
  <cp:revision>325</cp:revision>
  <dcterms:created xsi:type="dcterms:W3CDTF">2010-10-06T21:50:05Z</dcterms:created>
  <dcterms:modified xsi:type="dcterms:W3CDTF">2012-06-06T07:31:23Z</dcterms:modified>
</cp:coreProperties>
</file>